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omments/modernComment_11B_3372CD66.xml" ContentType="application/vnd.ms-powerpoint.comment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comments/modernComment_123_F000750.xml" ContentType="application/vnd.ms-powerpoint.comments+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comments/modernComment_17C_3E6856DD.xml" ContentType="application/vnd.ms-powerpoint.comments+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comments/modernComment_1EC_D07F146B.xml" ContentType="application/vnd.ms-powerpoint.comment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comments/modernComment_2AE_1933F1F1.xml" ContentType="application/vnd.ms-powerpoint.comment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heme/themeOverride1.xml" ContentType="application/vnd.openxmlformats-officedocument.themeOverr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comments/modernComment_29A_F2C866B2.xml" ContentType="application/vnd.ms-powerpoint.comments+xml"/>
  <Override PartName="/ppt/tags/tag31.xml" ContentType="application/vnd.openxmlformats-officedocument.presentationml.tags+xml"/>
  <Override PartName="/ppt/notesSlides/notesSlide32.xml" ContentType="application/vnd.openxmlformats-officedocument.presentationml.notesSlide+xml"/>
  <Override PartName="/ppt/comments/modernComment_1EF_CDBE9093.xml" ContentType="application/vnd.ms-powerpoint.comments+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comments/modernComment_29C_448809CC.xml" ContentType="application/vnd.ms-powerpoint.comments+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comments/modernComment_1E2_8A178385.xml" ContentType="application/vnd.ms-powerpoint.comments+xml"/>
  <Override PartName="/ppt/tags/tag3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comments/modernComment_263_A7A434F5.xml" ContentType="application/vnd.ms-powerpoint.comments+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comments/modernComment_296_1AE1F57C.xml" ContentType="application/vnd.ms-powerpoint.comments+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8.xml" ContentType="application/vnd.openxmlformats-officedocument.presentationml.tags+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tags/tag53.xml" ContentType="application/vnd.openxmlformats-officedocument.presentationml.tags+xml"/>
  <Override PartName="/ppt/notesSlides/notesSlide56.xml" ContentType="application/vnd.openxmlformats-officedocument.presentationml.notesSlide+xml"/>
  <Override PartName="/ppt/tags/tag54.xml" ContentType="application/vnd.openxmlformats-officedocument.presentationml.tags+xml"/>
  <Override PartName="/ppt/notesSlides/notesSlide57.xml" ContentType="application/vnd.openxmlformats-officedocument.presentationml.notesSlide+xml"/>
  <Override PartName="/ppt/tags/tag55.xml" ContentType="application/vnd.openxmlformats-officedocument.presentationml.tags+xml"/>
  <Override PartName="/ppt/notesSlides/notesSlide58.xml" ContentType="application/vnd.openxmlformats-officedocument.presentationml.notesSlide+xml"/>
  <Override PartName="/ppt/tags/tag56.xml" ContentType="application/vnd.openxmlformats-officedocument.presentationml.tags+xml"/>
  <Override PartName="/ppt/notesSlides/notesSlide59.xml" ContentType="application/vnd.openxmlformats-officedocument.presentationml.notesSlide+xml"/>
  <Override PartName="/ppt/tags/tag57.xml" ContentType="application/vnd.openxmlformats-officedocument.presentationml.tags+xml"/>
  <Override PartName="/ppt/notesSlides/notesSlide60.xml" ContentType="application/vnd.openxmlformats-officedocument.presentationml.notesSlide+xml"/>
  <Override PartName="/ppt/tags/tag58.xml" ContentType="application/vnd.openxmlformats-officedocument.presentationml.tags+xml"/>
  <Override PartName="/ppt/notesSlides/notesSlide61.xml" ContentType="application/vnd.openxmlformats-officedocument.presentationml.notesSlide+xml"/>
  <Override PartName="/ppt/tags/tag59.xml" ContentType="application/vnd.openxmlformats-officedocument.presentationml.tags+xml"/>
  <Override PartName="/ppt/notesSlides/notesSlide62.xml" ContentType="application/vnd.openxmlformats-officedocument.presentationml.notesSlide+xml"/>
  <Override PartName="/ppt/comments/modernComment_145_5C46B72E.xml" ContentType="application/vnd.ms-powerpoint.comments+xml"/>
  <Override PartName="/ppt/tags/tag60.xml" ContentType="application/vnd.openxmlformats-officedocument.presentationml.tags+xml"/>
  <Override PartName="/ppt/notesSlides/notesSlide63.xml" ContentType="application/vnd.openxmlformats-officedocument.presentationml.notesSlide+xml"/>
  <Override PartName="/ppt/tags/tag61.xml" ContentType="application/vnd.openxmlformats-officedocument.presentationml.tags+xml"/>
  <Override PartName="/ppt/notesSlides/notesSlide64.xml" ContentType="application/vnd.openxmlformats-officedocument.presentationml.notesSlide+xml"/>
  <Override PartName="/ppt/tags/tag62.xml" ContentType="application/vnd.openxmlformats-officedocument.presentationml.tags+xml"/>
  <Override PartName="/ppt/notesSlides/notesSlide65.xml" ContentType="application/vnd.openxmlformats-officedocument.presentationml.notesSlide+xml"/>
  <Override PartName="/ppt/tags/tag63.xml" ContentType="application/vnd.openxmlformats-officedocument.presentationml.tags+xml"/>
  <Override PartName="/ppt/notesSlides/notesSlide66.xml" ContentType="application/vnd.openxmlformats-officedocument.presentationml.notesSlide+xml"/>
  <Override PartName="/ppt/comments/modernComment_2A5_14844D54.xml" ContentType="application/vnd.ms-powerpoint.comments+xml"/>
  <Override PartName="/ppt/tags/tag64.xml" ContentType="application/vnd.openxmlformats-officedocument.presentationml.tags+xml"/>
  <Override PartName="/ppt/notesSlides/notesSlide67.xml" ContentType="application/vnd.openxmlformats-officedocument.presentationml.notesSlide+xml"/>
  <Override PartName="/ppt/tags/tag65.xml" ContentType="application/vnd.openxmlformats-officedocument.presentationml.tags+xml"/>
  <Override PartName="/ppt/notesSlides/notesSlide68.xml" ContentType="application/vnd.openxmlformats-officedocument.presentationml.notesSlide+xml"/>
  <Override PartName="/ppt/tags/tag66.xml" ContentType="application/vnd.openxmlformats-officedocument.presentationml.tags+xml"/>
  <Override PartName="/ppt/notesSlides/notesSlide69.xml" ContentType="application/vnd.openxmlformats-officedocument.presentationml.notesSlide+xml"/>
  <Override PartName="/ppt/tags/tag67.xml" ContentType="application/vnd.openxmlformats-officedocument.presentationml.tags+xml"/>
  <Override PartName="/ppt/notesSlides/notesSlide70.xml" ContentType="application/vnd.openxmlformats-officedocument.presentationml.notesSlide+xml"/>
  <Override PartName="/ppt/tags/tag68.xml" ContentType="application/vnd.openxmlformats-officedocument.presentationml.tags+xml"/>
  <Override PartName="/ppt/notesSlides/notesSlide71.xml" ContentType="application/vnd.openxmlformats-officedocument.presentationml.notesSlide+xml"/>
  <Override PartName="/ppt/tags/tag69.xml" ContentType="application/vnd.openxmlformats-officedocument.presentationml.tags+xml"/>
  <Override PartName="/ppt/notesSlides/notesSlide72.xml" ContentType="application/vnd.openxmlformats-officedocument.presentationml.notesSlide+xml"/>
  <Override PartName="/ppt/tags/tag70.xml" ContentType="application/vnd.openxmlformats-officedocument.presentationml.tags+xml"/>
  <Override PartName="/ppt/notesSlides/notesSlide73.xml" ContentType="application/vnd.openxmlformats-officedocument.presentationml.notesSlide+xml"/>
  <Override PartName="/ppt/tags/tag71.xml" ContentType="application/vnd.openxmlformats-officedocument.presentationml.tags+xml"/>
  <Override PartName="/ppt/notesSlides/notesSlide74.xml" ContentType="application/vnd.openxmlformats-officedocument.presentationml.notesSlide+xml"/>
  <Override PartName="/ppt/tags/tag72.xml" ContentType="application/vnd.openxmlformats-officedocument.presentationml.tags+xml"/>
  <Override PartName="/ppt/notesSlides/notesSlide75.xml" ContentType="application/vnd.openxmlformats-officedocument.presentationml.notesSlide+xml"/>
  <Override PartName="/ppt/tags/tag73.xml" ContentType="application/vnd.openxmlformats-officedocument.presentationml.tags+xml"/>
  <Override PartName="/ppt/notesSlides/notesSlide76.xml" ContentType="application/vnd.openxmlformats-officedocument.presentationml.notesSlide+xml"/>
  <Override PartName="/ppt/tags/tag74.xml" ContentType="application/vnd.openxmlformats-officedocument.presentationml.tags+xml"/>
  <Override PartName="/ppt/notesSlides/notesSlide77.xml" ContentType="application/vnd.openxmlformats-officedocument.presentationml.notesSlide+xml"/>
  <Override PartName="/ppt/tags/tag75.xml" ContentType="application/vnd.openxmlformats-officedocument.presentationml.tags+xml"/>
  <Override PartName="/ppt/notesSlides/notesSlide78.xml" ContentType="application/vnd.openxmlformats-officedocument.presentationml.notesSlide+xml"/>
  <Override PartName="/ppt/comments/modernComment_21F_E737763C.xml" ContentType="application/vnd.ms-powerpoint.comments+xml"/>
  <Override PartName="/ppt/tags/tag76.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77.xml" ContentType="application/vnd.openxmlformats-officedocument.presentationml.tags+xml"/>
  <Override PartName="/ppt/notesSlides/notesSlide83.xml" ContentType="application/vnd.openxmlformats-officedocument.presentationml.notesSlide+xml"/>
  <Override PartName="/ppt/tags/tag78.xml" ContentType="application/vnd.openxmlformats-officedocument.presentationml.tags+xml"/>
  <Override PartName="/ppt/notesSlides/notesSlide84.xml" ContentType="application/vnd.openxmlformats-officedocument.presentationml.notesSlide+xml"/>
  <Override PartName="/ppt/tags/tag79.xml" ContentType="application/vnd.openxmlformats-officedocument.presentationml.tags+xml"/>
  <Override PartName="/ppt/notesSlides/notesSlide85.xml" ContentType="application/vnd.openxmlformats-officedocument.presentationml.notesSlide+xml"/>
  <Override PartName="/ppt/tags/tag80.xml" ContentType="application/vnd.openxmlformats-officedocument.presentationml.tags+xml"/>
  <Override PartName="/ppt/notesSlides/notesSlide86.xml" ContentType="application/vnd.openxmlformats-officedocument.presentationml.notesSlide+xml"/>
  <Override PartName="/ppt/tags/tag81.xml" ContentType="application/vnd.openxmlformats-officedocument.presentationml.tags+xml"/>
  <Override PartName="/ppt/notesSlides/notesSlide87.xml" ContentType="application/vnd.openxmlformats-officedocument.presentationml.notesSlide+xml"/>
  <Override PartName="/ppt/tags/tag82.xml" ContentType="application/vnd.openxmlformats-officedocument.presentationml.tags+xml"/>
  <Override PartName="/ppt/notesSlides/notesSlide88.xml" ContentType="application/vnd.openxmlformats-officedocument.presentationml.notesSlide+xml"/>
  <Override PartName="/ppt/tags/tag83.xml" ContentType="application/vnd.openxmlformats-officedocument.presentationml.tags+xml"/>
  <Override PartName="/ppt/notesSlides/notesSlide8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5"/>
    <p:sldMasterId id="2147483648" r:id="rId6"/>
  </p:sldMasterIdLst>
  <p:notesMasterIdLst>
    <p:notesMasterId r:id="rId96"/>
  </p:notesMasterIdLst>
  <p:handoutMasterIdLst>
    <p:handoutMasterId r:id="rId97"/>
  </p:handoutMasterIdLst>
  <p:sldIdLst>
    <p:sldId id="430" r:id="rId7"/>
    <p:sldId id="286" r:id="rId8"/>
    <p:sldId id="283" r:id="rId9"/>
    <p:sldId id="287" r:id="rId10"/>
    <p:sldId id="485" r:id="rId11"/>
    <p:sldId id="284" r:id="rId12"/>
    <p:sldId id="599" r:id="rId13"/>
    <p:sldId id="285" r:id="rId14"/>
    <p:sldId id="600" r:id="rId15"/>
    <p:sldId id="466" r:id="rId16"/>
    <p:sldId id="632" r:id="rId17"/>
    <p:sldId id="613" r:id="rId18"/>
    <p:sldId id="465" r:id="rId19"/>
    <p:sldId id="362" r:id="rId20"/>
    <p:sldId id="653" r:id="rId21"/>
    <p:sldId id="291" r:id="rId22"/>
    <p:sldId id="614" r:id="rId23"/>
    <p:sldId id="671" r:id="rId24"/>
    <p:sldId id="652" r:id="rId25"/>
    <p:sldId id="380" r:id="rId26"/>
    <p:sldId id="672" r:id="rId27"/>
    <p:sldId id="616" r:id="rId28"/>
    <p:sldId id="481" r:id="rId29"/>
    <p:sldId id="492" r:id="rId30"/>
    <p:sldId id="688" r:id="rId31"/>
    <p:sldId id="493" r:id="rId32"/>
    <p:sldId id="686" r:id="rId33"/>
    <p:sldId id="665" r:id="rId34"/>
    <p:sldId id="604" r:id="rId35"/>
    <p:sldId id="553" r:id="rId36"/>
    <p:sldId id="666" r:id="rId37"/>
    <p:sldId id="495" r:id="rId38"/>
    <p:sldId id="606" r:id="rId39"/>
    <p:sldId id="668" r:id="rId40"/>
    <p:sldId id="617" r:id="rId41"/>
    <p:sldId id="482" r:id="rId42"/>
    <p:sldId id="607" r:id="rId43"/>
    <p:sldId id="649" r:id="rId44"/>
    <p:sldId id="641" r:id="rId45"/>
    <p:sldId id="618" r:id="rId46"/>
    <p:sldId id="479" r:id="rId47"/>
    <p:sldId id="307" r:id="rId48"/>
    <p:sldId id="505" r:id="rId49"/>
    <p:sldId id="670" r:id="rId50"/>
    <p:sldId id="611" r:id="rId51"/>
    <p:sldId id="620" r:id="rId52"/>
    <p:sldId id="675" r:id="rId53"/>
    <p:sldId id="662" r:id="rId54"/>
    <p:sldId id="525" r:id="rId55"/>
    <p:sldId id="526" r:id="rId56"/>
    <p:sldId id="500" r:id="rId57"/>
    <p:sldId id="625" r:id="rId58"/>
    <p:sldId id="626" r:id="rId59"/>
    <p:sldId id="651" r:id="rId60"/>
    <p:sldId id="322" r:id="rId61"/>
    <p:sldId id="324" r:id="rId62"/>
    <p:sldId id="627" r:id="rId63"/>
    <p:sldId id="628" r:id="rId64"/>
    <p:sldId id="643" r:id="rId65"/>
    <p:sldId id="633" r:id="rId66"/>
    <p:sldId id="661" r:id="rId67"/>
    <p:sldId id="325" r:id="rId68"/>
    <p:sldId id="519" r:id="rId69"/>
    <p:sldId id="474" r:id="rId70"/>
    <p:sldId id="596" r:id="rId71"/>
    <p:sldId id="677" r:id="rId72"/>
    <p:sldId id="687" r:id="rId73"/>
    <p:sldId id="609" r:id="rId74"/>
    <p:sldId id="682" r:id="rId75"/>
    <p:sldId id="681" r:id="rId76"/>
    <p:sldId id="683" r:id="rId77"/>
    <p:sldId id="690" r:id="rId78"/>
    <p:sldId id="684" r:id="rId79"/>
    <p:sldId id="692" r:id="rId80"/>
    <p:sldId id="691" r:id="rId81"/>
    <p:sldId id="693" r:id="rId82"/>
    <p:sldId id="694" r:id="rId83"/>
    <p:sldId id="543" r:id="rId84"/>
    <p:sldId id="595" r:id="rId85"/>
    <p:sldId id="664" r:id="rId86"/>
    <p:sldId id="656" r:id="rId87"/>
    <p:sldId id="658" r:id="rId88"/>
    <p:sldId id="654" r:id="rId89"/>
    <p:sldId id="472" r:id="rId90"/>
    <p:sldId id="328" r:id="rId91"/>
    <p:sldId id="488" r:id="rId92"/>
    <p:sldId id="689" r:id="rId93"/>
    <p:sldId id="361" r:id="rId94"/>
    <p:sldId id="357" r:id="rId95"/>
  </p:sldIdLst>
  <p:sldSz cx="9144000" cy="6858000" type="screen4x3"/>
  <p:notesSz cx="7315200" cy="9601200"/>
  <p:custDataLst>
    <p:tags r:id="rId9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A8002-322D-8ED9-156F-93EEE4623EAF}" name="Alex Luisi" initials="AL" userId="S::alex.luisi@nwea.org::f932914f-f7fa-4e4b-bc5d-12d9f536b1e1" providerId="AD"/>
  <p188:author id="{24191512-173B-C1E2-AC5A-EFB3A16B72D2}" name="Michelle Sorem" initials="MS" userId="S::michelle.sorem@nwea.org::0d1cd5e7-5afb-45f2-bf72-59b7bc1257ce" providerId="AD"/>
  <p188:author id="{79867324-4F6F-7D71-85A8-0183E7890D40}" name="Karen Davies" initials="KD" userId="S::karen.davies@nwea.org::438f0ce8-6132-4de4-9430-c0878fbdacc2" providerId="AD"/>
  <p188:author id="{9D874E6C-524A-2736-D102-D2DF3B2B3FB3}" name="Sis, Margaret" initials="SM" userId="S::margaret.sis@education.ne.gov::2df05030-9c3a-4e12-bc28-1e6971ede776" providerId="AD"/>
  <p188:author id="{6C4D176F-8ADA-134F-D6DD-388D6FE2891B}" name="Amanda Sterling" initials="AS" userId="S::amanda.sterling@nwea.org::76ac2962-4d4d-4129-804e-61e964d53044" providerId="AD"/>
  <p188:author id="{01251099-E299-4A80-EDAC-A07B7BE25B82}" name="Jennifer Branton" initials="JB" userId="S::jennifer.branton@nwea.org::e3bf8de7-3615-43ff-b09f-d4ccced49823" providerId="AD"/>
  <p188:author id="{3B03509A-928C-D6A1-FA9E-4E7C4768DBC2}" name="Ricky Foust" initials="RF" userId="Ricky Foust" providerId="None"/>
  <p188:author id="{49BF4AF8-0A79-14CA-0C46-713FD175045C}" name="Thomas Wells" initials="TW" userId="S::thomas.wells@nwea.org::194accea-eaea-4690-93ad-9018173f47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nda Orta" initials="MO" lastIdx="3" clrIdx="0">
    <p:extLst>
      <p:ext uri="{19B8F6BF-5375-455C-9EA6-DF929625EA0E}">
        <p15:presenceInfo xmlns:p15="http://schemas.microsoft.com/office/powerpoint/2012/main" userId="S-1-5-21-1192046546-1560294445-313073093-32235" providerId="AD"/>
      </p:ext>
    </p:extLst>
  </p:cmAuthor>
  <p:cmAuthor id="2" name="Katrina Fitzpatrick" initials="KF" lastIdx="45" clrIdx="1">
    <p:extLst>
      <p:ext uri="{19B8F6BF-5375-455C-9EA6-DF929625EA0E}">
        <p15:presenceInfo xmlns:p15="http://schemas.microsoft.com/office/powerpoint/2012/main" userId="S-1-5-21-1192046546-1560294445-313073093-32412" providerId="AD"/>
      </p:ext>
    </p:extLst>
  </p:cmAuthor>
  <p:cmAuthor id="3" name="Kumudha Rangachari" initials="KR" lastIdx="14" clrIdx="2">
    <p:extLst>
      <p:ext uri="{19B8F6BF-5375-455C-9EA6-DF929625EA0E}">
        <p15:presenceInfo xmlns:p15="http://schemas.microsoft.com/office/powerpoint/2012/main" userId="S00300009F4B4EC2@LIVE.COM" providerId="AD"/>
      </p:ext>
    </p:extLst>
  </p:cmAuthor>
  <p:cmAuthor id="4" name="Dacia Hopfensperger" initials="DH" lastIdx="22" clrIdx="3">
    <p:extLst>
      <p:ext uri="{19B8F6BF-5375-455C-9EA6-DF929625EA0E}">
        <p15:presenceInfo xmlns:p15="http://schemas.microsoft.com/office/powerpoint/2012/main" userId="S00300009A90AF08@LIVE.COM" providerId="AD"/>
      </p:ext>
    </p:extLst>
  </p:cmAuthor>
  <p:cmAuthor id="5" name="Sarah Wilson" initials="SW" lastIdx="14" clrIdx="4">
    <p:extLst>
      <p:ext uri="{19B8F6BF-5375-455C-9EA6-DF929625EA0E}">
        <p15:presenceInfo xmlns:p15="http://schemas.microsoft.com/office/powerpoint/2012/main" userId="S0037FFE9D820B0E@LIVE.COM" providerId="AD"/>
      </p:ext>
    </p:extLst>
  </p:cmAuthor>
  <p:cmAuthor id="6" name="Dacia Hopfensperger" initials="DH [2]" lastIdx="1" clrIdx="5">
    <p:extLst>
      <p:ext uri="{19B8F6BF-5375-455C-9EA6-DF929625EA0E}">
        <p15:presenceInfo xmlns:p15="http://schemas.microsoft.com/office/powerpoint/2012/main" userId="S-1-5-21-1192046546-1560294445-313073093-32201" providerId="AD"/>
      </p:ext>
    </p:extLst>
  </p:cmAuthor>
  <p:cmAuthor id="7" name="Rock Sharma" initials="RS" lastIdx="5" clrIdx="6">
    <p:extLst>
      <p:ext uri="{19B8F6BF-5375-455C-9EA6-DF929625EA0E}">
        <p15:presenceInfo xmlns:p15="http://schemas.microsoft.com/office/powerpoint/2012/main" userId="S003BFFD8963F6F9@LIVE.COM" providerId="AD"/>
      </p:ext>
    </p:extLst>
  </p:cmAuthor>
  <p:cmAuthor id="8" name="Katrina Fitzpatrick" initials="KF [2]" lastIdx="121" clrIdx="7">
    <p:extLst>
      <p:ext uri="{19B8F6BF-5375-455C-9EA6-DF929625EA0E}">
        <p15:presenceInfo xmlns:p15="http://schemas.microsoft.com/office/powerpoint/2012/main" userId="S::katrina.fitzpatrick@nwea.org::06d60706-ea94-402d-8694-c82fa6b740d5" providerId="AD"/>
      </p:ext>
    </p:extLst>
  </p:cmAuthor>
  <p:cmAuthor id="9" name="Kumudha Rangachari" initials="KR [2]" lastIdx="28" clrIdx="8">
    <p:extLst>
      <p:ext uri="{19B8F6BF-5375-455C-9EA6-DF929625EA0E}">
        <p15:presenceInfo xmlns:p15="http://schemas.microsoft.com/office/powerpoint/2012/main" userId="S::kumudha.rangachari@nwea.org::c33e9e48-28b5-455d-a5ea-9d6e433145bc" providerId="AD"/>
      </p:ext>
    </p:extLst>
  </p:cmAuthor>
  <p:cmAuthor id="10" name="Sarah Wilson" initials="SW [2]" lastIdx="6" clrIdx="9">
    <p:extLst>
      <p:ext uri="{19B8F6BF-5375-455C-9EA6-DF929625EA0E}">
        <p15:presenceInfo xmlns:p15="http://schemas.microsoft.com/office/powerpoint/2012/main" userId="S::sarah.wilson@nwea.org::4ce8ba1d-979f-43cc-817e-06ab4fa1eb51" providerId="AD"/>
      </p:ext>
    </p:extLst>
  </p:cmAuthor>
  <p:cmAuthor id="11" name="Dacia Hopfensperger" initials="DH [3]" lastIdx="9" clrIdx="10">
    <p:extLst>
      <p:ext uri="{19B8F6BF-5375-455C-9EA6-DF929625EA0E}">
        <p15:presenceInfo xmlns:p15="http://schemas.microsoft.com/office/powerpoint/2012/main" userId="S::dacia.hopfensperger@nwea.org::7f8a77b0-8f12-40f1-b8cb-42458efc6fc8" providerId="AD"/>
      </p:ext>
    </p:extLst>
  </p:cmAuthor>
  <p:cmAuthor id="12" name="Melinda Orta" initials="MO [2]" lastIdx="7" clrIdx="11">
    <p:extLst>
      <p:ext uri="{19B8F6BF-5375-455C-9EA6-DF929625EA0E}">
        <p15:presenceInfo xmlns:p15="http://schemas.microsoft.com/office/powerpoint/2012/main" userId="S::melinda.orta@nwea.org::c0286e8f-70dd-437b-b85a-717544e57c85" providerId="AD"/>
      </p:ext>
    </p:extLst>
  </p:cmAuthor>
  <p:cmAuthor id="13" name="Alex Luisi" initials="AL" lastIdx="103" clrIdx="12">
    <p:extLst>
      <p:ext uri="{19B8F6BF-5375-455C-9EA6-DF929625EA0E}">
        <p15:presenceInfo xmlns:p15="http://schemas.microsoft.com/office/powerpoint/2012/main" userId="S::alex.luisi@nwea.org::f932914f-f7fa-4e4b-bc5d-12d9f536b1e1" providerId="AD"/>
      </p:ext>
    </p:extLst>
  </p:cmAuthor>
  <p:cmAuthor id="14" name="LeeAnn Moldovanyi" initials="LM" lastIdx="6" clrIdx="13">
    <p:extLst>
      <p:ext uri="{19B8F6BF-5375-455C-9EA6-DF929625EA0E}">
        <p15:presenceInfo xmlns:p15="http://schemas.microsoft.com/office/powerpoint/2012/main" userId="S::leeann.moldovanyi@nwea.org::e1e71cf5-bb0f-480b-9f46-eb454b655781" providerId="AD"/>
      </p:ext>
    </p:extLst>
  </p:cmAuthor>
  <p:cmAuthor id="15" name="Alexis Gregerson" initials="AG" lastIdx="3" clrIdx="14">
    <p:extLst>
      <p:ext uri="{19B8F6BF-5375-455C-9EA6-DF929625EA0E}">
        <p15:presenceInfo xmlns:p15="http://schemas.microsoft.com/office/powerpoint/2012/main" userId="S::alexis.gregerson@nwea.org::e7761597-06a1-400f-99f7-0a721d26ca7b" providerId="AD"/>
      </p:ext>
    </p:extLst>
  </p:cmAuthor>
  <p:cmAuthor id="16" name="Clark, Trudy" initials="CT" lastIdx="17" clrIdx="15">
    <p:extLst>
      <p:ext uri="{19B8F6BF-5375-455C-9EA6-DF929625EA0E}">
        <p15:presenceInfo xmlns:p15="http://schemas.microsoft.com/office/powerpoint/2012/main" userId="S::Trudy.Clark@education.ne.gov::774b3e34-4174-4a04-9c1d-947716bef689" providerId="AD"/>
      </p:ext>
    </p:extLst>
  </p:cmAuthor>
  <p:cmAuthor id="17" name="Erika Sajdak" initials="ES" lastIdx="2" clrIdx="16">
    <p:extLst>
      <p:ext uri="{19B8F6BF-5375-455C-9EA6-DF929625EA0E}">
        <p15:presenceInfo xmlns:p15="http://schemas.microsoft.com/office/powerpoint/2012/main" userId="S::erika.sajdak@nwea.org::ae80ab41-2ea1-448a-b45a-d74223252dea" providerId="AD"/>
      </p:ext>
    </p:extLst>
  </p:cmAuthor>
  <p:cmAuthor id="18" name="Aly Martinez Wilkinson" initials="AMW" lastIdx="13" clrIdx="17">
    <p:extLst>
      <p:ext uri="{19B8F6BF-5375-455C-9EA6-DF929625EA0E}">
        <p15:presenceInfo xmlns:p15="http://schemas.microsoft.com/office/powerpoint/2012/main" userId="S::aly.martinez.wilkinson@nwea.org::453e66e6-cf6f-4739-880d-41f01ff85274" providerId="AD"/>
      </p:ext>
    </p:extLst>
  </p:cmAuthor>
  <p:cmAuthor id="19" name="Karen Davies" initials="KD" lastIdx="79" clrIdx="18">
    <p:extLst>
      <p:ext uri="{19B8F6BF-5375-455C-9EA6-DF929625EA0E}">
        <p15:presenceInfo xmlns:p15="http://schemas.microsoft.com/office/powerpoint/2012/main" userId="S::karen.davies@nwea.org::438f0ce8-6132-4de4-9430-c0878fbdacc2" providerId="AD"/>
      </p:ext>
    </p:extLst>
  </p:cmAuthor>
  <p:cmAuthor id="20" name="Janet Hensley" initials="JH" lastIdx="8" clrIdx="19">
    <p:extLst>
      <p:ext uri="{19B8F6BF-5375-455C-9EA6-DF929625EA0E}">
        <p15:presenceInfo xmlns:p15="http://schemas.microsoft.com/office/powerpoint/2012/main" userId="S::janet.hensley@nwea.org::1d5a70f5-9e30-4864-8465-8669c0351c96" providerId="AD"/>
      </p:ext>
    </p:extLst>
  </p:cmAuthor>
  <p:cmAuthor id="21" name="Heather Horton" initials="HH" lastIdx="3" clrIdx="20">
    <p:extLst>
      <p:ext uri="{19B8F6BF-5375-455C-9EA6-DF929625EA0E}">
        <p15:presenceInfo xmlns:p15="http://schemas.microsoft.com/office/powerpoint/2012/main" userId="S::heather.horton@nwea.org::c182afbe-0c82-4646-af3d-29047f8914e5" providerId="AD"/>
      </p:ext>
    </p:extLst>
  </p:cmAuthor>
  <p:cmAuthor id="22" name="Priti Maheshwari" initials="PM" lastIdx="2" clrIdx="21">
    <p:extLst>
      <p:ext uri="{19B8F6BF-5375-455C-9EA6-DF929625EA0E}">
        <p15:presenceInfo xmlns:p15="http://schemas.microsoft.com/office/powerpoint/2012/main" userId="S::priti.maheshwari@nwea.org::2ed0a4cf-b319-4182-bf9c-a5e5e5df1b53" providerId="AD"/>
      </p:ext>
    </p:extLst>
  </p:cmAuthor>
  <p:cmAuthor id="23" name="Dan Verdick" initials="DV" lastIdx="2" clrIdx="22">
    <p:extLst>
      <p:ext uri="{19B8F6BF-5375-455C-9EA6-DF929625EA0E}">
        <p15:presenceInfo xmlns:p15="http://schemas.microsoft.com/office/powerpoint/2012/main" userId="S::dan.verdick@nwea.org::1e318d82-a23c-43bf-acb2-ce16f41fdfea" providerId="AD"/>
      </p:ext>
    </p:extLst>
  </p:cmAuthor>
  <p:cmAuthor id="24" name="Val McCord" initials="VM" lastIdx="4" clrIdx="23">
    <p:extLst>
      <p:ext uri="{19B8F6BF-5375-455C-9EA6-DF929625EA0E}">
        <p15:presenceInfo xmlns:p15="http://schemas.microsoft.com/office/powerpoint/2012/main" userId="S::val.mccord@nwea.org::4aa01989-adea-495e-9e7f-ca5647913919" providerId="AD"/>
      </p:ext>
    </p:extLst>
  </p:cmAuthor>
  <p:cmAuthor id="25" name="Jami Wireman" initials="JW" lastIdx="2" clrIdx="24">
    <p:extLst>
      <p:ext uri="{19B8F6BF-5375-455C-9EA6-DF929625EA0E}">
        <p15:presenceInfo xmlns:p15="http://schemas.microsoft.com/office/powerpoint/2012/main" userId="S::jami.wireman@nwea.org::3bb8cce7-7cba-47e3-a4dd-463cfbd64f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02876-F801-E85C-FAC5-BB80D5EF668D}" v="372" dt="2024-02-05T22:39:43.080"/>
    <p1510:client id="{EFA40342-17F3-3E2D-2C7A-92D92FAFE765}" v="304" dt="2024-02-06T18:36:52.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heme" Target="theme/theme1.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handoutMaster" Target="handoutMasters/handoutMaster1.xml"/><Relationship Id="rId104"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presProps" Target="presProps.xml"/><Relationship Id="rId105"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tags" Target="tags/tag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comments/modernComment_11B_3372CD66.xml><?xml version="1.0" encoding="utf-8"?>
<p188:cmLst xmlns:a="http://schemas.openxmlformats.org/drawingml/2006/main" xmlns:r="http://schemas.openxmlformats.org/officeDocument/2006/relationships" xmlns:p188="http://schemas.microsoft.com/office/powerpoint/2018/8/main">
  <p188:cm id="{8FFD291C-B135-454C-B880-4F4384DB94DE}" authorId="{01251099-E299-4A80-EDAC-A07B7BE25B82}" status="resolved" created="2024-01-10T20:46:12.327" complete="100000">
    <pc:sldMkLst xmlns:pc="http://schemas.microsoft.com/office/powerpoint/2013/main/command">
      <pc:docMk/>
      <pc:sldMk cId="863161702" sldId="283"/>
    </pc:sldMkLst>
    <p188:txBody>
      <a:bodyPr/>
      <a:lstStyle/>
      <a:p>
        <a:r>
          <a:rPr lang="en-US"/>
          <a:t>[@Karen Davies] 
Modes of delivery: consider rewording so there is no confusion of how to enter the order. “Paper/ pencil and Braille assessments are available to order”. Perhaps note: See Part 4 of https://www.nwea.org/uploads/NSCASAssessCoordGuide.pdf for specific steps regarding on Managing paper/pencil assessment and materials</a:t>
        </a:r>
      </a:p>
    </p188:txBody>
  </p188:cm>
</p188:cmLst>
</file>

<file path=ppt/comments/modernComment_123_F000750.xml><?xml version="1.0" encoding="utf-8"?>
<p188:cmLst xmlns:a="http://schemas.openxmlformats.org/drawingml/2006/main" xmlns:r="http://schemas.openxmlformats.org/officeDocument/2006/relationships" xmlns:p188="http://schemas.microsoft.com/office/powerpoint/2018/8/main">
  <p188:cm id="{7CBA0886-43C7-4E8A-8529-7ED7ECE9E8B8}" authorId="{01251099-E299-4A80-EDAC-A07B7BE25B82}" status="resolved" created="2024-01-10T20:46:49.484" complete="100000">
    <pc:sldMkLst xmlns:pc="http://schemas.microsoft.com/office/powerpoint/2013/main/command">
      <pc:docMk/>
      <pc:sldMk cId="251660112" sldId="291"/>
    </pc:sldMkLst>
    <p188:txBody>
      <a:bodyPr/>
      <a:lstStyle/>
      <a:p>
        <a:r>
          <a:rPr lang="en-US"/>
          <a:t>[@Karen Davies] Perhaps separate into Map vs Acacia tasks
Within MAP Growth:
·      Import Student Rosters to MAP Growth​
·      Ensure instructors have rostered classes in MAP Growth. These classes will create online test groups within Acacia.
Within Acacia:
·      Update/add additional Student information like accommodations and NTCs via upload of Registration Report
·      Print Test Tickets
·      Monitor Student Progress
·      Access Reports
·      Data Clean Up</a:t>
        </a:r>
      </a:p>
    </p188:txBody>
  </p188:cm>
</p188:cmLst>
</file>

<file path=ppt/comments/modernComment_145_5C46B72E.xml><?xml version="1.0" encoding="utf-8"?>
<p188:cmLst xmlns:a="http://schemas.openxmlformats.org/drawingml/2006/main" xmlns:r="http://schemas.openxmlformats.org/officeDocument/2006/relationships" xmlns:p188="http://schemas.microsoft.com/office/powerpoint/2018/8/main">
  <p188:cm id="{206156E2-1567-4972-9259-805959610B24}" authorId="{F39A8002-322D-8ED9-156F-93EEE4623EAF}" status="resolved" created="2022-07-18T16:50:49.660" complete="100000">
    <ac:txMkLst xmlns:ac="http://schemas.microsoft.com/office/drawing/2013/main/command">
      <pc:docMk xmlns:pc="http://schemas.microsoft.com/office/powerpoint/2013/main/command"/>
      <pc:sldMk xmlns:pc="http://schemas.microsoft.com/office/powerpoint/2013/main/command" cId="1548138286" sldId="325"/>
      <ac:spMk id="2" creationId="{00000000-0000-0000-0000-000000000000}"/>
      <ac:txMk cp="8" len="17">
        <ac:context len="26" hash="436697318"/>
      </ac:txMk>
    </ac:txMkLst>
    <p188:pos x="6876074" y="229862"/>
    <p188:txBody>
      <a:bodyPr/>
      <a:lstStyle/>
      <a:p>
        <a:r>
          <a:rPr lang="en-US"/>
          <a:t>Add link to bottom</a:t>
        </a:r>
      </a:p>
    </p188:txBody>
  </p188:cm>
</p188:cmLst>
</file>

<file path=ppt/comments/modernComment_17C_3E6856DD.xml><?xml version="1.0" encoding="utf-8"?>
<p188:cmLst xmlns:a="http://schemas.openxmlformats.org/drawingml/2006/main" xmlns:r="http://schemas.openxmlformats.org/officeDocument/2006/relationships" xmlns:p188="http://schemas.microsoft.com/office/powerpoint/2018/8/main">
  <p188:cm id="{7099F774-B3AD-4009-A108-3D6247C05DB0}" authorId="{9D874E6C-524A-2736-D102-D2DF3B2B3FB3}" status="resolved" created="2023-07-21T18:43:51.521" complete="100000">
    <pc:sldMkLst xmlns:pc="http://schemas.microsoft.com/office/powerpoint/2013/main/command">
      <pc:docMk/>
      <pc:sldMk cId="1047025373" sldId="380"/>
    </pc:sldMkLst>
    <p188:txBody>
      <a:bodyPr/>
      <a:lstStyle/>
      <a:p>
        <a:r>
          <a:rPr lang="en-US"/>
          <a:t>Please change "ADVISER" to "ADVISER systems".</a:t>
        </a:r>
      </a:p>
    </p188:txBody>
  </p188:cm>
  <p188:cm id="{54D53F13-96FE-4FC1-8F6F-8C4BB30ECF94}" authorId="{9D874E6C-524A-2736-D102-D2DF3B2B3FB3}" status="resolved" created="2023-07-21T18:44:51.835" complete="100000">
    <ac:txMkLst xmlns:ac="http://schemas.microsoft.com/office/drawing/2013/main/command">
      <pc:docMk xmlns:pc="http://schemas.microsoft.com/office/powerpoint/2013/main/command"/>
      <pc:sldMk xmlns:pc="http://schemas.microsoft.com/office/powerpoint/2013/main/command" cId="1047025373" sldId="380"/>
      <ac:spMk id="3" creationId="{E726F622-A864-4982-A790-DAE0B1689091}"/>
      <ac:txMk cp="163" len="57">
        <ac:context len="668" hash="3618235654"/>
      </ac:txMk>
    </ac:txMkLst>
    <p188:pos x="6138284" y="1142374"/>
    <p188:txBody>
      <a:bodyPr/>
      <a:lstStyle/>
      <a:p>
        <a:r>
          <a:rPr lang="en-US"/>
          <a:t>"registration report within Acacia Manage Operational Reports"</a:t>
        </a:r>
      </a:p>
    </p188:txBody>
  </p188:cm>
</p188:cmLst>
</file>

<file path=ppt/comments/modernComment_1E2_8A178385.xml><?xml version="1.0" encoding="utf-8"?>
<p188:cmLst xmlns:a="http://schemas.openxmlformats.org/drawingml/2006/main" xmlns:r="http://schemas.openxmlformats.org/officeDocument/2006/relationships" xmlns:p188="http://schemas.microsoft.com/office/powerpoint/2018/8/main">
  <p188:cm id="{31547639-44B5-46BA-A062-FCD2FB5FC058}" authorId="{24191512-173B-C1E2-AC5A-EFB3A16B72D2}" status="resolved" created="2023-07-12T15:28:53.699" complete="100000">
    <ac:txMkLst xmlns:ac="http://schemas.microsoft.com/office/drawing/2013/main/command">
      <pc:docMk xmlns:pc="http://schemas.microsoft.com/office/powerpoint/2013/main/command"/>
      <pc:sldMk xmlns:pc="http://schemas.microsoft.com/office/powerpoint/2013/main/command" cId="2316796805" sldId="482"/>
      <ac:spMk id="2" creationId="{00000000-0000-0000-0000-000000000000}"/>
      <ac:txMk cp="0" len="16">
        <ac:context len="17" hash="149391125"/>
      </ac:txMk>
    </ac:txMkLst>
    <p188:pos x="6310115" y="94462"/>
    <p188:txBody>
      <a:bodyPr/>
      <a:lstStyle/>
      <a:p>
        <a:r>
          <a:rPr lang="en-US"/>
          <a:t>Need to review/update based on NTCs provided for 2023-24</a:t>
        </a:r>
      </a:p>
    </p188:txBody>
  </p188:cm>
  <p188:cm id="{59D62BE2-4F0E-4CC2-A5E4-A3A8DB354055}" authorId="{9D874E6C-524A-2736-D102-D2DF3B2B3FB3}" status="resolved" created="2023-07-23T20:02:54.980" complete="100000">
    <ac:deMkLst xmlns:ac="http://schemas.microsoft.com/office/drawing/2013/main/command">
      <pc:docMk xmlns:pc="http://schemas.microsoft.com/office/powerpoint/2013/main/command"/>
      <pc:sldMk xmlns:pc="http://schemas.microsoft.com/office/powerpoint/2013/main/command" cId="2316796805" sldId="482"/>
      <ac:graphicFrameMk id="6" creationId="{49000C48-BF1E-418B-BF82-6ED9F2DD7299}"/>
    </ac:deMkLst>
    <p188:txBody>
      <a:bodyPr/>
      <a:lstStyle/>
      <a:p>
        <a:r>
          <a:rPr lang="en-US"/>
          <a:t>Could you highlight LBW since it is a new NTC for 23-24?</a:t>
        </a:r>
      </a:p>
    </p188:txBody>
  </p188:cm>
</p188:cmLst>
</file>

<file path=ppt/comments/modernComment_1EC_D07F146B.xml><?xml version="1.0" encoding="utf-8"?>
<p188:cmLst xmlns:a="http://schemas.openxmlformats.org/drawingml/2006/main" xmlns:r="http://schemas.openxmlformats.org/officeDocument/2006/relationships" xmlns:p188="http://schemas.microsoft.com/office/powerpoint/2018/8/main">
  <p188:cm id="{7F302B18-FFF8-4EC4-B767-E4E2EFD12B1B}" authorId="{24191512-173B-C1E2-AC5A-EFB3A16B72D2}" status="resolved" created="2024-01-16T19:31:34.517" complete="100000">
    <ac:txMkLst xmlns:ac="http://schemas.microsoft.com/office/drawing/2013/main/command">
      <pc:docMk xmlns:pc="http://schemas.microsoft.com/office/powerpoint/2013/main/command"/>
      <pc:sldMk xmlns:pc="http://schemas.microsoft.com/office/powerpoint/2013/main/command" cId="3497989227" sldId="492"/>
      <ac:spMk id="3" creationId="{C74558A1-9595-4EE9-BA37-4AF6CB788F1D}"/>
      <ac:txMk cp="307">
        <ac:context len="357" hash="935600953"/>
      </ac:txMk>
    </ac:txMkLst>
    <p188:pos x="1962000" y="3384000"/>
    <p188:txBody>
      <a:bodyPr/>
      <a:lstStyle/>
      <a:p>
        <a:r>
          <a:rPr lang="en-US"/>
          <a:t>[@Karen Davies] - The Magnify icon will not be available. We will be using responsive UI. See info and screen shots in the "Responsive UI for Spring 2024" invitation on 12/6. Janet said we should replace references to "Magnify" with "Zoom." Do you think we need to call this out in a separate slide as "new" since the way it will be accessed is also new?</a:t>
        </a:r>
      </a:p>
    </p188:txBody>
  </p188:cm>
</p188:cmLst>
</file>

<file path=ppt/comments/modernComment_1EF_CDBE9093.xml><?xml version="1.0" encoding="utf-8"?>
<p188:cmLst xmlns:a="http://schemas.openxmlformats.org/drawingml/2006/main" xmlns:r="http://schemas.openxmlformats.org/officeDocument/2006/relationships" xmlns:p188="http://schemas.microsoft.com/office/powerpoint/2018/8/main">
  <p188:cm id="{752C69CC-8982-4516-A5F9-5134C949AFAB}" authorId="{24191512-173B-C1E2-AC5A-EFB3A16B72D2}" status="resolved" created="2023-07-12T15:24:10.207" complete="100000">
    <ac:txMkLst xmlns:ac="http://schemas.microsoft.com/office/drawing/2013/main/command">
      <pc:docMk xmlns:pc="http://schemas.microsoft.com/office/powerpoint/2013/main/command"/>
      <pc:sldMk xmlns:pc="http://schemas.microsoft.com/office/powerpoint/2013/main/command" cId="3451818131" sldId="495"/>
      <ac:spMk id="9" creationId="{4AF45F05-25C1-4E2E-95C8-C4BF4545F28F}"/>
      <ac:txMk cp="0" len="43">
        <ac:context len="359" hash="1108852834"/>
      </ac:txMk>
    </ac:txMkLst>
    <p188:pos x="1936487" y="368404"/>
    <p188:replyLst>
      <p188:reply id="{6F2E879E-F612-4E60-A68D-CAF76CE77E5D}" authorId="{9D874E6C-524A-2736-D102-D2DF3B2B3FB3}" created="2023-07-23T20:01:56.752">
        <p188:txBody>
          <a:bodyPr/>
          <a:lstStyle/>
          <a:p>
            <a:r>
              <a:rPr lang="en-US"/>
              <a:t>Yes please
</a:t>
            </a:r>
          </a:p>
        </p188:txBody>
      </p188:reply>
    </p188:replyLst>
    <p188:txBody>
      <a:bodyPr/>
      <a:lstStyle/>
      <a:p>
        <a:r>
          <a:rPr lang="en-US"/>
          <a:t>Add TTSD?</a:t>
        </a:r>
      </a:p>
    </p188:txBody>
  </p188:cm>
  <p188:cm id="{8883A6AC-0758-419C-91D3-FB9CC8A7EF9B}" authorId="{24191512-173B-C1E2-AC5A-EFB3A16B72D2}" status="resolved" created="2023-07-12T15:25:45.382" complete="100000">
    <ac:txMkLst xmlns:ac="http://schemas.microsoft.com/office/drawing/2013/main/command">
      <pc:docMk xmlns:pc="http://schemas.microsoft.com/office/powerpoint/2013/main/command"/>
      <pc:sldMk xmlns:pc="http://schemas.microsoft.com/office/powerpoint/2013/main/command" cId="3451818131" sldId="495"/>
      <ac:spMk id="9" creationId="{4AF45F05-25C1-4E2E-95C8-C4BF4545F28F}"/>
      <ac:txMk cp="237" len="29">
        <ac:context len="359" hash="1108852834"/>
      </ac:txMk>
    </ac:txMkLst>
    <p188:pos x="3863528" y="1983719"/>
    <p188:txBody>
      <a:bodyPr/>
      <a:lstStyle/>
      <a:p>
        <a:r>
          <a:rPr lang="en-US"/>
          <a:t>Add Read Aloud? Not sure if "Student Reads test aloud" under Non-embedded Universal Tools is supposed to represent "Read Aloud".</a:t>
        </a:r>
      </a:p>
    </p188:txBody>
  </p188:cm>
  <p188:cm id="{667DB922-934B-4E35-9E1B-E68D130B3ADC}" authorId="{24191512-173B-C1E2-AC5A-EFB3A16B72D2}" status="resolved" created="2023-07-12T15:27:13.243" complete="100000">
    <ac:txMkLst xmlns:ac="http://schemas.microsoft.com/office/drawing/2013/main/command">
      <pc:docMk xmlns:pc="http://schemas.microsoft.com/office/powerpoint/2013/main/command"/>
      <pc:sldMk xmlns:pc="http://schemas.microsoft.com/office/powerpoint/2013/main/command" cId="3451818131" sldId="495"/>
      <ac:spMk id="7" creationId="{0F75E9AC-DA10-45EE-9CF2-079013DB76EC}"/>
      <ac:txMk cp="129">
        <ac:context len="225" hash="186537507"/>
      </ac:txMk>
    </ac:txMkLst>
    <p188:pos x="1256355" y="2541049"/>
    <p188:txBody>
      <a:bodyPr/>
      <a:lstStyle/>
      <a:p>
        <a:r>
          <a:rPr lang="en-US"/>
          <a:t>This is in Acacia Manage as a Non-embedded Accommodation. Move to Non-embedded Accommodation section?</a:t>
        </a:r>
      </a:p>
    </p188:txBody>
  </p188:cm>
</p188:cmLst>
</file>

<file path=ppt/comments/modernComment_21F_E737763C.xml><?xml version="1.0" encoding="utf-8"?>
<p188:cmLst xmlns:a="http://schemas.openxmlformats.org/drawingml/2006/main" xmlns:r="http://schemas.openxmlformats.org/officeDocument/2006/relationships" xmlns:p188="http://schemas.microsoft.com/office/powerpoint/2018/8/main">
  <p188:cm id="{411B0A23-F57B-47F0-9872-D415CBF213BB}" authorId="{9D874E6C-524A-2736-D102-D2DF3B2B3FB3}" status="resolved" created="2023-07-23T20:31:05.358" complete="100000">
    <ac:txMkLst xmlns:ac="http://schemas.microsoft.com/office/drawing/2013/main/command">
      <pc:docMk xmlns:pc="http://schemas.microsoft.com/office/powerpoint/2013/main/command"/>
      <pc:sldMk xmlns:pc="http://schemas.microsoft.com/office/powerpoint/2013/main/command" cId="3879171644" sldId="543"/>
      <ac:spMk id="3" creationId="{28B50404-1718-6945-97CA-0E288666A68A}"/>
      <ac:txMk cp="0" len="55">
        <ac:context len="580" hash="2513731334"/>
      </ac:txMk>
    </ac:txMkLst>
    <p188:pos x="7527494" y="224864"/>
    <p188:txBody>
      <a:bodyPr/>
      <a:lstStyle/>
      <a:p>
        <a:r>
          <a:rPr lang="en-US"/>
          <a:t>Review Reporting School vs. Testing Location for accuracy. </a:t>
        </a:r>
      </a:p>
    </p188:txBody>
  </p188:cm>
  <p188:cm id="{ABEB18EF-B7CA-4F00-9CF0-3DC822656646}" authorId="{9D874E6C-524A-2736-D102-D2DF3B2B3FB3}" status="resolved" created="2023-07-23T20:33:04.415" complete="100000">
    <ac:txMkLst xmlns:ac="http://schemas.microsoft.com/office/drawing/2013/main/command">
      <pc:docMk xmlns:pc="http://schemas.microsoft.com/office/powerpoint/2013/main/command"/>
      <pc:sldMk xmlns:pc="http://schemas.microsoft.com/office/powerpoint/2013/main/command" cId="3879171644" sldId="543"/>
      <ac:spMk id="3" creationId="{28B50404-1718-6945-97CA-0E288666A68A}"/>
      <ac:txMk cp="577">
        <ac:context len="580" hash="2513731334"/>
      </ac:txMk>
    </ac:txMkLst>
    <p188:pos x="7814213" y="2712342"/>
    <p188:txBody>
      <a:bodyPr/>
      <a:lstStyle/>
      <a:p>
        <a:r>
          <a:rPr lang="en-US"/>
          <a:t>Not sure about this one. Until there is a better solution to upload IEP/504/ethnicity/EL status - I don't want districts to worry about this fields.  Can we state that these fields will be updated via a state student file at the end of the test window?</a:t>
        </a:r>
      </a:p>
    </p188:txBody>
  </p188:cm>
</p188:cmLst>
</file>

<file path=ppt/comments/modernComment_263_A7A434F5.xml><?xml version="1.0" encoding="utf-8"?>
<p188:cmLst xmlns:a="http://schemas.openxmlformats.org/drawingml/2006/main" xmlns:r="http://schemas.openxmlformats.org/officeDocument/2006/relationships" xmlns:p188="http://schemas.microsoft.com/office/powerpoint/2018/8/main">
  <p188:cm id="{48AB68DE-F6A0-4DBA-BA94-B83981C9F114}" authorId="{24191512-173B-C1E2-AC5A-EFB3A16B72D2}" status="resolved" created="2023-07-12T15:49:25.135" complete="100000">
    <ac:txMkLst xmlns:ac="http://schemas.microsoft.com/office/drawing/2013/main/command">
      <pc:docMk xmlns:pc="http://schemas.microsoft.com/office/powerpoint/2013/main/command"/>
      <pc:sldMk xmlns:pc="http://schemas.microsoft.com/office/powerpoint/2013/main/command" cId="2812556533" sldId="611"/>
      <ac:spMk id="3" creationId="{28B50404-1718-6945-97CA-0E288666A68A}"/>
      <ac:txMk cp="68">
        <ac:context len="473" hash="40404135"/>
      </ac:txMk>
    </ac:txMkLst>
    <p188:pos x="3551801" y="538438"/>
    <p188:replyLst>
      <p188:reply id="{BE03C59A-B772-4F26-8771-54F815EAACCB}" authorId="{9D874E6C-524A-2736-D102-D2DF3B2B3FB3}" created="2023-07-23T20:15:10.153">
        <p188:txBody>
          <a:bodyPr/>
          <a:lstStyle/>
          <a:p>
            <a:r>
              <a:rPr lang="en-US"/>
              <a:t>DAC and SAC also work
</a:t>
            </a:r>
          </a:p>
        </p188:txBody>
      </p188:reply>
    </p188:replyLst>
    <p188:txBody>
      <a:bodyPr/>
      <a:lstStyle/>
      <a:p>
        <a:r>
          <a:rPr lang="en-US"/>
          <a:t>Should this be "District Assessment Contact"? School Test Coordinators will also have access to Operational Reports.</a:t>
        </a:r>
      </a:p>
    </p188:txBody>
  </p188:cm>
  <p188:cm id="{0BC379C7-CE10-4AC6-A599-D8325E19A6ED}" authorId="{24191512-173B-C1E2-AC5A-EFB3A16B72D2}" status="resolved" created="2023-07-19T20:36:52.105" complete="100000">
    <ac:txMkLst xmlns:ac="http://schemas.microsoft.com/office/drawing/2013/main/command">
      <pc:docMk xmlns:pc="http://schemas.microsoft.com/office/powerpoint/2013/main/command"/>
      <pc:sldMk xmlns:pc="http://schemas.microsoft.com/office/powerpoint/2013/main/command" cId="2812556533" sldId="611"/>
      <ac:spMk id="3" creationId="{28B50404-1718-6945-97CA-0E288666A68A}"/>
      <ac:txMk cp="121">
        <ac:context len="473" hash="40404135"/>
      </ac:txMk>
    </ac:txMkLst>
    <p188:pos x="8430736" y="1176113"/>
    <p188:replyLst>
      <p188:reply id="{C625438A-8244-47FB-B250-A0E803468772}" authorId="{9D874E6C-524A-2736-D102-D2DF3B2B3FB3}" created="2023-07-23T20:16:54.755">
        <p188:txBody>
          <a:bodyPr/>
          <a:lstStyle/>
          <a:p>
            <a:r>
              <a:rPr lang="en-US"/>
              <a:t>However, the Student Results File will not be available until after post-test verifications - correct?</a:t>
            </a:r>
          </a:p>
        </p188:txBody>
      </p188:reply>
    </p188:replyLst>
    <p188:txBody>
      <a:bodyPr/>
      <a:lstStyle/>
      <a:p>
        <a:r>
          <a:rPr lang="en-US"/>
          <a:t>This year, the "District CSV" file that was previously under Acacia Reports will be accessible via the Operational Reports. Name of the file is "Student Results File" with score data.</a:t>
        </a:r>
      </a:p>
    </p188:txBody>
  </p188:cm>
</p188:cmLst>
</file>

<file path=ppt/comments/modernComment_296_1AE1F57C.xml><?xml version="1.0" encoding="utf-8"?>
<p188:cmLst xmlns:a="http://schemas.openxmlformats.org/drawingml/2006/main" xmlns:r="http://schemas.openxmlformats.org/officeDocument/2006/relationships" xmlns:p188="http://schemas.microsoft.com/office/powerpoint/2018/8/main">
  <p188:cm id="{D4144530-4579-426A-BE34-0396422AAF2D}" authorId="{79867324-4F6F-7D71-85A8-0183E7890D40}" status="resolved" created="2023-07-11T21:05:07.276" complete="100000">
    <ac:txMkLst xmlns:ac="http://schemas.microsoft.com/office/drawing/2013/main/command">
      <pc:docMk xmlns:pc="http://schemas.microsoft.com/office/powerpoint/2013/main/command"/>
      <pc:sldMk xmlns:pc="http://schemas.microsoft.com/office/powerpoint/2013/main/command" cId="451016060" sldId="662"/>
      <ac:spMk id="2" creationId="{ADB8AB2D-83F0-4046-90F7-5C07B3F15149}"/>
      <ac:txMk cp="468" len="67">
        <ac:context len="665" hash="1034935226"/>
      </ac:txMk>
    </ac:txMkLst>
    <p188:pos x="8378723" y="2205364"/>
    <p188:txBody>
      <a:bodyPr/>
      <a:lstStyle/>
      <a:p>
        <a:r>
          <a:rPr lang="en-US"/>
          <a:t>Update</a:t>
        </a:r>
      </a:p>
    </p188:txBody>
  </p188:cm>
  <p188:cm id="{98B1AC08-B132-433E-8D8F-13A131B21F49}" authorId="{9D874E6C-524A-2736-D102-D2DF3B2B3FB3}" status="resolved" created="2023-07-23T20:24:39.726" complete="100000">
    <ac:txMkLst xmlns:ac="http://schemas.microsoft.com/office/drawing/2013/main/command">
      <pc:docMk xmlns:pc="http://schemas.microsoft.com/office/powerpoint/2013/main/command"/>
      <pc:sldMk xmlns:pc="http://schemas.microsoft.com/office/powerpoint/2013/main/command" cId="451016060" sldId="662"/>
      <ac:spMk id="2" creationId="{ADB8AB2D-83F0-4046-90F7-5C07B3F15149}"/>
      <ac:txMk cp="0" len="87">
        <ac:context len="665" hash="1034935226"/>
      </ac:txMk>
    </ac:txMkLst>
    <p188:pos x="6134429" y="227502"/>
    <p188:txBody>
      <a:bodyPr/>
      <a:lstStyle/>
      <a:p>
        <a:r>
          <a:rPr lang="en-US"/>
          <a:t>With assistance from the DAC.</a:t>
        </a:r>
      </a:p>
    </p188:txBody>
  </p188:cm>
  <p188:cm id="{65E95C8D-0C48-455C-A06E-DE9D501A706A}" authorId="{9D874E6C-524A-2736-D102-D2DF3B2B3FB3}" status="resolved" created="2023-07-23T20:25:48.822" complete="100000">
    <ac:txMkLst xmlns:ac="http://schemas.microsoft.com/office/drawing/2013/main/command">
      <pc:docMk xmlns:pc="http://schemas.microsoft.com/office/powerpoint/2013/main/command"/>
      <pc:sldMk xmlns:pc="http://schemas.microsoft.com/office/powerpoint/2013/main/command" cId="451016060" sldId="662"/>
      <ac:spMk id="2" creationId="{ADB8AB2D-83F0-4046-90F7-5C07B3F15149}"/>
      <ac:txMk cp="585" len="19">
        <ac:context len="665" hash="1034935226"/>
      </ac:txMk>
    </ac:txMkLst>
    <p188:pos x="6351405" y="2699481"/>
    <p188:txBody>
      <a:bodyPr/>
      <a:lstStyle/>
      <a:p>
        <a:r>
          <a:rPr lang="en-US"/>
          <a:t>Annual security agreements will be processed in August 14 - 18, 2023</a:t>
        </a:r>
      </a:p>
    </p188:txBody>
  </p188:cm>
</p188:cmLst>
</file>

<file path=ppt/comments/modernComment_29A_F2C866B2.xml><?xml version="1.0" encoding="utf-8"?>
<p188:cmLst xmlns:a="http://schemas.openxmlformats.org/drawingml/2006/main" xmlns:r="http://schemas.openxmlformats.org/officeDocument/2006/relationships" xmlns:p188="http://schemas.microsoft.com/office/powerpoint/2018/8/main">
  <p188:cm id="{4E011BA4-C149-469B-BE1A-6898322D70C9}" authorId="{24191512-173B-C1E2-AC5A-EFB3A16B72D2}" status="resolved" created="2023-07-12T15:02:55.037" complete="100000">
    <ac:txMkLst xmlns:ac="http://schemas.microsoft.com/office/drawing/2013/main/command">
      <pc:docMk xmlns:pc="http://schemas.microsoft.com/office/powerpoint/2013/main/command"/>
      <pc:sldMk xmlns:pc="http://schemas.microsoft.com/office/powerpoint/2013/main/command" cId="4073219762" sldId="666"/>
      <ac:spMk id="8" creationId="{001A1BD4-30CC-4607-93ED-7B7BB95F82D0}"/>
      <ac:txMk cp="0" len="72">
        <ac:context len="73" hash="786767488"/>
      </ac:txMk>
    </ac:txMkLst>
    <p188:pos x="1103281" y="503096"/>
    <p188:replyLst>
      <p188:reply id="{22929CDF-18DA-4F12-A2BC-2668262397D7}" authorId="{24191512-173B-C1E2-AC5A-EFB3A16B72D2}" created="2023-07-19T20:17:45.350">
        <p188:txBody>
          <a:bodyPr/>
          <a:lstStyle/>
          <a:p>
            <a:r>
              <a:rPr lang="en-US"/>
              <a:t>Screen shot has been updated</a:t>
            </a:r>
          </a:p>
        </p188:txBody>
      </p188:reply>
    </p188:replyLst>
    <p188:txBody>
      <a:bodyPr/>
      <a:lstStyle/>
      <a:p>
        <a:r>
          <a:rPr lang="en-US"/>
          <a:t>This screen shot is out of date. The info isn't wrong, but the current accommodation order is different.</a:t>
        </a:r>
      </a:p>
    </p188:txBody>
  </p188:cm>
</p188:cmLst>
</file>

<file path=ppt/comments/modernComment_29C_448809CC.xml><?xml version="1.0" encoding="utf-8"?>
<p188:cmLst xmlns:a="http://schemas.openxmlformats.org/drawingml/2006/main" xmlns:r="http://schemas.openxmlformats.org/officeDocument/2006/relationships" xmlns:p188="http://schemas.microsoft.com/office/powerpoint/2018/8/main">
  <p188:cm id="{2BC01D0E-76D5-4BDE-B393-2FFB9B0DFC82}" authorId="{24191512-173B-C1E2-AC5A-EFB3A16B72D2}" status="resolved" created="2023-07-12T15:23:39.847" complete="100000">
    <ac:txMkLst xmlns:ac="http://schemas.microsoft.com/office/drawing/2013/main/command">
      <pc:docMk xmlns:pc="http://schemas.microsoft.com/office/powerpoint/2013/main/command"/>
      <pc:sldMk xmlns:pc="http://schemas.microsoft.com/office/powerpoint/2013/main/command" cId="1149766092" sldId="668"/>
      <ac:spMk id="4" creationId="{AD26ED4B-7549-45EE-A288-D0BD341787C3}"/>
      <ac:txMk cp="0" len="16">
        <ac:context len="17" hash="2814897604"/>
      </ac:txMk>
    </ac:txMkLst>
    <p188:pos x="6130636" y="396743"/>
    <p188:replyLst>
      <p188:reply id="{3AFA12F2-7522-48D4-8A15-5B2115FBCBB5}" authorId="{24191512-173B-C1E2-AC5A-EFB3A16B72D2}" created="2023-07-19T20:20:41.213">
        <p188:txBody>
          <a:bodyPr/>
          <a:lstStyle/>
          <a:p>
            <a:r>
              <a:rPr lang="en-US"/>
              <a:t>Screen shot updated</a:t>
            </a:r>
          </a:p>
        </p188:txBody>
      </p188:reply>
    </p188:replyLst>
    <p188:txBody>
      <a:bodyPr/>
      <a:lstStyle/>
      <a:p>
        <a:r>
          <a:rPr lang="en-US"/>
          <a:t>Need new screen shot</a:t>
        </a:r>
      </a:p>
    </p188:txBody>
  </p188:cm>
</p188:cmLst>
</file>

<file path=ppt/comments/modernComment_2A5_14844D54.xml><?xml version="1.0" encoding="utf-8"?>
<p188:cmLst xmlns:a="http://schemas.openxmlformats.org/drawingml/2006/main" xmlns:r="http://schemas.openxmlformats.org/officeDocument/2006/relationships" xmlns:p188="http://schemas.microsoft.com/office/powerpoint/2018/8/main">
  <p188:cm id="{78F829DF-BE0C-4079-86BF-9DD238C97F69}" authorId="{24191512-173B-C1E2-AC5A-EFB3A16B72D2}" status="resolved" created="2023-07-12T15:56:25.113" complete="100000">
    <ac:txMkLst xmlns:ac="http://schemas.microsoft.com/office/drawing/2013/main/command">
      <pc:docMk xmlns:pc="http://schemas.microsoft.com/office/powerpoint/2013/main/command"/>
      <pc:sldMk xmlns:pc="http://schemas.microsoft.com/office/powerpoint/2013/main/command" cId="344214868" sldId="677"/>
      <ac:graphicFrameMk id="4" creationId="{C4B4C1D1-1829-4FB5-A611-3901519B562A}"/>
      <ac:tblMk/>
      <ac:tcMk rowId="2776738821" colId="2912028653"/>
      <ac:txMk cp="0" len="3">
        <ac:context len="4" hash="2501017"/>
      </ac:txMk>
    </ac:txMkLst>
    <p188:pos x="406190" y="538438"/>
    <p188:txBody>
      <a:bodyPr/>
      <a:lstStyle/>
      <a:p>
        <a:r>
          <a:rPr lang="en-US"/>
          <a:t>This will be moved to the Operational Report section and renamed.</a:t>
        </a:r>
      </a:p>
    </p188:txBody>
  </p188:cm>
  <p188:cm id="{7D8CCE30-CA28-420E-A60A-9AB625ECAABC}" authorId="{24191512-173B-C1E2-AC5A-EFB3A16B72D2}" status="resolved" created="2023-07-12T15:56:57.552" complete="100000">
    <ac:txMkLst xmlns:ac="http://schemas.microsoft.com/office/drawing/2013/main/command">
      <pc:docMk xmlns:pc="http://schemas.microsoft.com/office/powerpoint/2013/main/command"/>
      <pc:sldMk xmlns:pc="http://schemas.microsoft.com/office/powerpoint/2013/main/command" cId="344214868" sldId="677"/>
      <ac:graphicFrameMk id="4" creationId="{C4B4C1D1-1829-4FB5-A611-3901519B562A}"/>
      <ac:tblMk/>
      <ac:tcMk rowId="1226053266" colId="2912028653"/>
      <ac:txMk cp="0" len="12">
        <ac:context len="13" hash="1773941713"/>
      </ac:txMk>
    </ac:txMkLst>
    <p188:pos x="897396" y="4326396"/>
    <p188:replyLst>
      <p188:reply id="{3C675B77-D78E-4440-BA81-9587D0CAAFE7}" authorId="{9D874E6C-524A-2736-D102-D2DF3B2B3FB3}" created="2023-07-23T20:28:39.281">
        <p188:txBody>
          <a:bodyPr/>
          <a:lstStyle/>
          <a:p>
            <a:endParaRPr lang="en-US"/>
          </a:p>
        </p188:txBody>
      </p188:reply>
    </p188:replyLst>
    <p188:txBody>
      <a:bodyPr/>
      <a:lstStyle/>
      <a:p>
        <a:r>
          <a:rPr lang="en-US"/>
          <a:t>Not applicable for Fall/Winter.</a:t>
        </a:r>
      </a:p>
    </p188:txBody>
  </p188:cm>
</p188:cmLst>
</file>

<file path=ppt/comments/modernComment_2AE_1933F1F1.xml><?xml version="1.0" encoding="utf-8"?>
<p188:cmLst xmlns:a="http://schemas.openxmlformats.org/drawingml/2006/main" xmlns:r="http://schemas.openxmlformats.org/officeDocument/2006/relationships" xmlns:p188="http://schemas.microsoft.com/office/powerpoint/2018/8/main">
  <p188:cm id="{3961C02E-EE6B-4402-80F9-F2C64057CE4F}" authorId="{24191512-173B-C1E2-AC5A-EFB3A16B72D2}" status="resolved" created="2024-01-16T19:42:02.353" complete="100000">
    <ac:txMkLst xmlns:ac="http://schemas.microsoft.com/office/drawing/2013/main/command">
      <pc:docMk xmlns:pc="http://schemas.microsoft.com/office/powerpoint/2013/main/command"/>
      <pc:sldMk xmlns:pc="http://schemas.microsoft.com/office/powerpoint/2013/main/command" cId="422834673" sldId="686"/>
      <ac:spMk id="6" creationId="{F2099B46-6D7F-2ABC-7538-CAA4282616CB}"/>
      <ac:txMk cp="106" len="162">
        <ac:context len="660" hash="3984618714"/>
      </ac:txMk>
    </ac:txMkLst>
    <p188:pos x="4734000" y="1710000"/>
    <p188:replyLst>
      <p188:reply id="{3DF312AC-6046-4462-9633-EE37A5829646}" authorId="{79867324-4F6F-7D71-85A8-0183E7890D40}" created="2024-01-23T15:20:25.336">
        <p188:txBody>
          <a:bodyPr/>
          <a:lstStyle/>
          <a:p>
            <a:r>
              <a:rPr lang="en-US"/>
              <a:t>[@Michelle Sorem] No concerns with this language.</a:t>
            </a:r>
          </a:p>
        </p188:txBody>
      </p188:reply>
    </p188:replyLst>
    <p188:txBody>
      <a:bodyPr/>
      <a:lstStyle/>
      <a:p>
        <a:r>
          <a:rPr lang="en-US"/>
          <a:t>[@Karen Davies] - I updated this bullet a bit. Please review to ensure you do not have any concerns.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71604-BC1B-4E7E-B084-9F6685A30594}" type="doc">
      <dgm:prSet loTypeId="urn:microsoft.com/office/officeart/2005/8/layout/process1" loCatId="process" qsTypeId="urn:microsoft.com/office/officeart/2005/8/quickstyle/simple1" qsCatId="simple" csTypeId="urn:microsoft.com/office/officeart/2005/8/colors/accent1_2" csCatId="accent1" phldr="1"/>
      <dgm:spPr/>
    </dgm:pt>
    <dgm:pt modelId="{C408E8E0-1E67-4F9D-BBE7-B548AFB050C5}">
      <dgm:prSet phldrT="[Text]"/>
      <dgm:spPr/>
      <dgm:t>
        <a:bodyPr/>
        <a:lstStyle/>
        <a:p>
          <a:r>
            <a:rPr lang="en-US"/>
            <a:t>Districts roster their students to MAP Growth</a:t>
          </a:r>
        </a:p>
      </dgm:t>
    </dgm:pt>
    <dgm:pt modelId="{EF6EEF72-30C5-4E6D-891D-7FFBD369F3D0}" type="parTrans" cxnId="{04C3BA6D-80EA-4FAC-BAD9-D449F78F5BB6}">
      <dgm:prSet/>
      <dgm:spPr/>
      <dgm:t>
        <a:bodyPr/>
        <a:lstStyle/>
        <a:p>
          <a:endParaRPr lang="en-US"/>
        </a:p>
      </dgm:t>
    </dgm:pt>
    <dgm:pt modelId="{9CAE2C21-FDEA-476D-809B-791785CB2BA5}" type="sibTrans" cxnId="{04C3BA6D-80EA-4FAC-BAD9-D449F78F5BB6}">
      <dgm:prSet/>
      <dgm:spPr/>
      <dgm:t>
        <a:bodyPr/>
        <a:lstStyle/>
        <a:p>
          <a:endParaRPr lang="en-US"/>
        </a:p>
      </dgm:t>
    </dgm:pt>
    <dgm:pt modelId="{44991CFC-1623-46D8-B37F-02E542EFBFDD}">
      <dgm:prSet phldrT="[Text]"/>
      <dgm:spPr/>
      <dgm:t>
        <a:bodyPr/>
        <a:lstStyle/>
        <a:p>
          <a:pPr rtl="0"/>
          <a:r>
            <a:rPr lang="en-US"/>
            <a:t>Data syncs between MAP Growth and NSCAS Growth nightly</a:t>
          </a:r>
        </a:p>
      </dgm:t>
    </dgm:pt>
    <dgm:pt modelId="{20992053-4D4A-4802-84D0-68A59829A407}" type="parTrans" cxnId="{7B83C3F2-3F1F-40B5-859D-1E8F0E785F09}">
      <dgm:prSet/>
      <dgm:spPr/>
      <dgm:t>
        <a:bodyPr/>
        <a:lstStyle/>
        <a:p>
          <a:endParaRPr lang="en-US"/>
        </a:p>
      </dgm:t>
    </dgm:pt>
    <dgm:pt modelId="{90F59AA8-9548-46F1-9F4B-414C19E1853C}" type="sibTrans" cxnId="{7B83C3F2-3F1F-40B5-859D-1E8F0E785F09}">
      <dgm:prSet/>
      <dgm:spPr/>
      <dgm:t>
        <a:bodyPr/>
        <a:lstStyle/>
        <a:p>
          <a:endParaRPr lang="en-US"/>
        </a:p>
      </dgm:t>
    </dgm:pt>
    <dgm:pt modelId="{1FA855C2-ABC5-4510-8C29-C5C015A6AC1A}">
      <dgm:prSet phldrT="[Text]"/>
      <dgm:spPr/>
      <dgm:t>
        <a:bodyPr/>
        <a:lstStyle/>
        <a:p>
          <a:r>
            <a:rPr lang="en-US"/>
            <a:t>Student Registrations are automatically created</a:t>
          </a:r>
        </a:p>
      </dgm:t>
    </dgm:pt>
    <dgm:pt modelId="{7565DE7D-66F4-4E13-BA81-B40648A78FA3}" type="parTrans" cxnId="{2861768E-C5AE-42C0-8CEA-DA53F3BB1C74}">
      <dgm:prSet/>
      <dgm:spPr/>
      <dgm:t>
        <a:bodyPr/>
        <a:lstStyle/>
        <a:p>
          <a:endParaRPr lang="en-US"/>
        </a:p>
      </dgm:t>
    </dgm:pt>
    <dgm:pt modelId="{9AC9C7F8-6D83-46EC-8ED7-DEC18EDD479E}" type="sibTrans" cxnId="{2861768E-C5AE-42C0-8CEA-DA53F3BB1C74}">
      <dgm:prSet/>
      <dgm:spPr/>
      <dgm:t>
        <a:bodyPr/>
        <a:lstStyle/>
        <a:p>
          <a:endParaRPr lang="en-US"/>
        </a:p>
      </dgm:t>
    </dgm:pt>
    <dgm:pt modelId="{27CD4080-9BD8-6B45-ABE0-BAA55A59B47B}">
      <dgm:prSet phldrT="[Text]"/>
      <dgm:spPr/>
      <dgm:t>
        <a:bodyPr/>
        <a:lstStyle/>
        <a:p>
          <a:pPr rtl="0"/>
          <a:r>
            <a:rPr lang="en-US"/>
            <a:t>Updated Student information will display in NSCAS Growth</a:t>
          </a:r>
        </a:p>
      </dgm:t>
    </dgm:pt>
    <dgm:pt modelId="{E8A71B6B-B702-6D44-88A2-2BB75E32D6DA}" type="parTrans" cxnId="{AF6A6050-DBF6-B547-AC5B-33371F0A495B}">
      <dgm:prSet/>
      <dgm:spPr/>
      <dgm:t>
        <a:bodyPr/>
        <a:lstStyle/>
        <a:p>
          <a:endParaRPr lang="en-US"/>
        </a:p>
      </dgm:t>
    </dgm:pt>
    <dgm:pt modelId="{FD23137F-6D36-074D-91D3-2304226EC93C}" type="sibTrans" cxnId="{AF6A6050-DBF6-B547-AC5B-33371F0A495B}">
      <dgm:prSet/>
      <dgm:spPr/>
      <dgm:t>
        <a:bodyPr/>
        <a:lstStyle/>
        <a:p>
          <a:endParaRPr lang="en-US"/>
        </a:p>
      </dgm:t>
    </dgm:pt>
    <dgm:pt modelId="{3E1211EF-391A-4B6A-94D3-5CF1EDBF1542}" type="pres">
      <dgm:prSet presAssocID="{16471604-BC1B-4E7E-B084-9F6685A30594}" presName="Name0" presStyleCnt="0">
        <dgm:presLayoutVars>
          <dgm:dir/>
          <dgm:resizeHandles val="exact"/>
        </dgm:presLayoutVars>
      </dgm:prSet>
      <dgm:spPr/>
    </dgm:pt>
    <dgm:pt modelId="{C37E4F3F-C767-40D0-957C-E723259EC7E1}" type="pres">
      <dgm:prSet presAssocID="{C408E8E0-1E67-4F9D-BBE7-B548AFB050C5}" presName="node" presStyleLbl="node1" presStyleIdx="0" presStyleCnt="4" custLinFactNeighborX="0" custLinFactNeighborY="40989">
        <dgm:presLayoutVars>
          <dgm:bulletEnabled val="1"/>
        </dgm:presLayoutVars>
      </dgm:prSet>
      <dgm:spPr/>
    </dgm:pt>
    <dgm:pt modelId="{C158012B-DF2C-4B87-8497-E809133E397A}" type="pres">
      <dgm:prSet presAssocID="{9CAE2C21-FDEA-476D-809B-791785CB2BA5}" presName="sibTrans" presStyleLbl="sibTrans2D1" presStyleIdx="0" presStyleCnt="3"/>
      <dgm:spPr/>
    </dgm:pt>
    <dgm:pt modelId="{A4C7B6D2-E62B-475F-BE62-A1B5931C9F0A}" type="pres">
      <dgm:prSet presAssocID="{9CAE2C21-FDEA-476D-809B-791785CB2BA5}" presName="connectorText" presStyleLbl="sibTrans2D1" presStyleIdx="0" presStyleCnt="3"/>
      <dgm:spPr/>
    </dgm:pt>
    <dgm:pt modelId="{A5221695-2F57-4488-BEF1-23D66AABBCF3}" type="pres">
      <dgm:prSet presAssocID="{44991CFC-1623-46D8-B37F-02E542EFBFDD}" presName="node" presStyleLbl="node1" presStyleIdx="1" presStyleCnt="4" custLinFactNeighborX="0" custLinFactNeighborY="40989">
        <dgm:presLayoutVars>
          <dgm:bulletEnabled val="1"/>
        </dgm:presLayoutVars>
      </dgm:prSet>
      <dgm:spPr/>
    </dgm:pt>
    <dgm:pt modelId="{7F964CFC-19F7-4002-8C0D-027497DEC8F4}" type="pres">
      <dgm:prSet presAssocID="{90F59AA8-9548-46F1-9F4B-414C19E1853C}" presName="sibTrans" presStyleLbl="sibTrans2D1" presStyleIdx="1" presStyleCnt="3"/>
      <dgm:spPr/>
    </dgm:pt>
    <dgm:pt modelId="{D8E5ECBC-8880-45E1-ADC1-865A0FD7C587}" type="pres">
      <dgm:prSet presAssocID="{90F59AA8-9548-46F1-9F4B-414C19E1853C}" presName="connectorText" presStyleLbl="sibTrans2D1" presStyleIdx="1" presStyleCnt="3"/>
      <dgm:spPr/>
    </dgm:pt>
    <dgm:pt modelId="{228286B9-096B-4BA6-951B-29B8C597D297}" type="pres">
      <dgm:prSet presAssocID="{1FA855C2-ABC5-4510-8C29-C5C015A6AC1A}" presName="node" presStyleLbl="node1" presStyleIdx="2" presStyleCnt="4" custLinFactNeighborX="0" custLinFactNeighborY="42697">
        <dgm:presLayoutVars>
          <dgm:bulletEnabled val="1"/>
        </dgm:presLayoutVars>
      </dgm:prSet>
      <dgm:spPr/>
    </dgm:pt>
    <dgm:pt modelId="{082B692C-CB2F-FA42-B594-8258CF55D0E2}" type="pres">
      <dgm:prSet presAssocID="{9AC9C7F8-6D83-46EC-8ED7-DEC18EDD479E}" presName="sibTrans" presStyleLbl="sibTrans2D1" presStyleIdx="2" presStyleCnt="3"/>
      <dgm:spPr/>
    </dgm:pt>
    <dgm:pt modelId="{C564D368-63EB-CE4B-A5CD-BCCC8CAE13C7}" type="pres">
      <dgm:prSet presAssocID="{9AC9C7F8-6D83-46EC-8ED7-DEC18EDD479E}" presName="connectorText" presStyleLbl="sibTrans2D1" presStyleIdx="2" presStyleCnt="3"/>
      <dgm:spPr/>
    </dgm:pt>
    <dgm:pt modelId="{F7466FD9-AC8F-254E-8145-65BAE94CD81B}" type="pres">
      <dgm:prSet presAssocID="{27CD4080-9BD8-6B45-ABE0-BAA55A59B47B}" presName="node" presStyleLbl="node1" presStyleIdx="3" presStyleCnt="4" custLinFactNeighborX="-4720" custLinFactNeighborY="40800">
        <dgm:presLayoutVars>
          <dgm:bulletEnabled val="1"/>
        </dgm:presLayoutVars>
      </dgm:prSet>
      <dgm:spPr/>
    </dgm:pt>
  </dgm:ptLst>
  <dgm:cxnLst>
    <dgm:cxn modelId="{2961E125-AA95-3548-8FC3-77A0E41947E8}" type="presOf" srcId="{9AC9C7F8-6D83-46EC-8ED7-DEC18EDD479E}" destId="{C564D368-63EB-CE4B-A5CD-BCCC8CAE13C7}" srcOrd="1" destOrd="0" presId="urn:microsoft.com/office/officeart/2005/8/layout/process1"/>
    <dgm:cxn modelId="{49F49F68-415C-E44F-B6EB-2771C65A5949}" type="presOf" srcId="{27CD4080-9BD8-6B45-ABE0-BAA55A59B47B}" destId="{F7466FD9-AC8F-254E-8145-65BAE94CD81B}" srcOrd="0" destOrd="0" presId="urn:microsoft.com/office/officeart/2005/8/layout/process1"/>
    <dgm:cxn modelId="{9DA8874B-7F19-41DF-8872-895F2BDA9B64}" type="presOf" srcId="{90F59AA8-9548-46F1-9F4B-414C19E1853C}" destId="{7F964CFC-19F7-4002-8C0D-027497DEC8F4}" srcOrd="0" destOrd="0" presId="urn:microsoft.com/office/officeart/2005/8/layout/process1"/>
    <dgm:cxn modelId="{04C3BA6D-80EA-4FAC-BAD9-D449F78F5BB6}" srcId="{16471604-BC1B-4E7E-B084-9F6685A30594}" destId="{C408E8E0-1E67-4F9D-BBE7-B548AFB050C5}" srcOrd="0" destOrd="0" parTransId="{EF6EEF72-30C5-4E6D-891D-7FFBD369F3D0}" sibTransId="{9CAE2C21-FDEA-476D-809B-791785CB2BA5}"/>
    <dgm:cxn modelId="{AF6A6050-DBF6-B547-AC5B-33371F0A495B}" srcId="{16471604-BC1B-4E7E-B084-9F6685A30594}" destId="{27CD4080-9BD8-6B45-ABE0-BAA55A59B47B}" srcOrd="3" destOrd="0" parTransId="{E8A71B6B-B702-6D44-88A2-2BB75E32D6DA}" sibTransId="{FD23137F-6D36-074D-91D3-2304226EC93C}"/>
    <dgm:cxn modelId="{588A2D59-CC05-478C-BE1F-E9D7154BF34F}" type="presOf" srcId="{90F59AA8-9548-46F1-9F4B-414C19E1853C}" destId="{D8E5ECBC-8880-45E1-ADC1-865A0FD7C587}" srcOrd="1" destOrd="0" presId="urn:microsoft.com/office/officeart/2005/8/layout/process1"/>
    <dgm:cxn modelId="{3F912680-E83D-450F-A09A-EF03BF29721A}" type="presOf" srcId="{9CAE2C21-FDEA-476D-809B-791785CB2BA5}" destId="{A4C7B6D2-E62B-475F-BE62-A1B5931C9F0A}" srcOrd="1" destOrd="0" presId="urn:microsoft.com/office/officeart/2005/8/layout/process1"/>
    <dgm:cxn modelId="{2861768E-C5AE-42C0-8CEA-DA53F3BB1C74}" srcId="{16471604-BC1B-4E7E-B084-9F6685A30594}" destId="{1FA855C2-ABC5-4510-8C29-C5C015A6AC1A}" srcOrd="2" destOrd="0" parTransId="{7565DE7D-66F4-4E13-BA81-B40648A78FA3}" sibTransId="{9AC9C7F8-6D83-46EC-8ED7-DEC18EDD479E}"/>
    <dgm:cxn modelId="{97930D93-D886-45E0-B43F-863569FE68D1}" type="presOf" srcId="{44991CFC-1623-46D8-B37F-02E542EFBFDD}" destId="{A5221695-2F57-4488-BEF1-23D66AABBCF3}" srcOrd="0" destOrd="0" presId="urn:microsoft.com/office/officeart/2005/8/layout/process1"/>
    <dgm:cxn modelId="{1D0FA79B-11E2-4779-A3D9-15AD682F1F2E}" type="presOf" srcId="{9CAE2C21-FDEA-476D-809B-791785CB2BA5}" destId="{C158012B-DF2C-4B87-8497-E809133E397A}" srcOrd="0" destOrd="0" presId="urn:microsoft.com/office/officeart/2005/8/layout/process1"/>
    <dgm:cxn modelId="{B447A29F-ED5A-477D-924D-68D700D3EC3D}" type="presOf" srcId="{C408E8E0-1E67-4F9D-BBE7-B548AFB050C5}" destId="{C37E4F3F-C767-40D0-957C-E723259EC7E1}" srcOrd="0" destOrd="0" presId="urn:microsoft.com/office/officeart/2005/8/layout/process1"/>
    <dgm:cxn modelId="{D5A665A1-EF25-40EF-A12F-09B36307C6C3}" type="presOf" srcId="{1FA855C2-ABC5-4510-8C29-C5C015A6AC1A}" destId="{228286B9-096B-4BA6-951B-29B8C597D297}" srcOrd="0" destOrd="0" presId="urn:microsoft.com/office/officeart/2005/8/layout/process1"/>
    <dgm:cxn modelId="{EF5D99D7-8CC1-4095-93CB-C85718B95F56}" type="presOf" srcId="{16471604-BC1B-4E7E-B084-9F6685A30594}" destId="{3E1211EF-391A-4B6A-94D3-5CF1EDBF1542}" srcOrd="0" destOrd="0" presId="urn:microsoft.com/office/officeart/2005/8/layout/process1"/>
    <dgm:cxn modelId="{1D87C5F1-2675-A648-9396-229549F2AADC}" type="presOf" srcId="{9AC9C7F8-6D83-46EC-8ED7-DEC18EDD479E}" destId="{082B692C-CB2F-FA42-B594-8258CF55D0E2}" srcOrd="0" destOrd="0" presId="urn:microsoft.com/office/officeart/2005/8/layout/process1"/>
    <dgm:cxn modelId="{7B83C3F2-3F1F-40B5-859D-1E8F0E785F09}" srcId="{16471604-BC1B-4E7E-B084-9F6685A30594}" destId="{44991CFC-1623-46D8-B37F-02E542EFBFDD}" srcOrd="1" destOrd="0" parTransId="{20992053-4D4A-4802-84D0-68A59829A407}" sibTransId="{90F59AA8-9548-46F1-9F4B-414C19E1853C}"/>
    <dgm:cxn modelId="{BC158C4E-176F-40E2-B353-F2C9BF455AFC}" type="presParOf" srcId="{3E1211EF-391A-4B6A-94D3-5CF1EDBF1542}" destId="{C37E4F3F-C767-40D0-957C-E723259EC7E1}" srcOrd="0" destOrd="0" presId="urn:microsoft.com/office/officeart/2005/8/layout/process1"/>
    <dgm:cxn modelId="{AB41F281-F669-47BF-8B0C-9B267BFACD08}" type="presParOf" srcId="{3E1211EF-391A-4B6A-94D3-5CF1EDBF1542}" destId="{C158012B-DF2C-4B87-8497-E809133E397A}" srcOrd="1" destOrd="0" presId="urn:microsoft.com/office/officeart/2005/8/layout/process1"/>
    <dgm:cxn modelId="{EFA92A5B-8D28-493C-85AE-4EF0AEAD592A}" type="presParOf" srcId="{C158012B-DF2C-4B87-8497-E809133E397A}" destId="{A4C7B6D2-E62B-475F-BE62-A1B5931C9F0A}" srcOrd="0" destOrd="0" presId="urn:microsoft.com/office/officeart/2005/8/layout/process1"/>
    <dgm:cxn modelId="{D970B02E-5283-4740-8C79-46458C86730B}" type="presParOf" srcId="{3E1211EF-391A-4B6A-94D3-5CF1EDBF1542}" destId="{A5221695-2F57-4488-BEF1-23D66AABBCF3}" srcOrd="2" destOrd="0" presId="urn:microsoft.com/office/officeart/2005/8/layout/process1"/>
    <dgm:cxn modelId="{4FF7CF99-B62C-475B-8806-5EF51ADAD5BF}" type="presParOf" srcId="{3E1211EF-391A-4B6A-94D3-5CF1EDBF1542}" destId="{7F964CFC-19F7-4002-8C0D-027497DEC8F4}" srcOrd="3" destOrd="0" presId="urn:microsoft.com/office/officeart/2005/8/layout/process1"/>
    <dgm:cxn modelId="{E3234BD9-8705-4B1D-825E-F2A792787DE4}" type="presParOf" srcId="{7F964CFC-19F7-4002-8C0D-027497DEC8F4}" destId="{D8E5ECBC-8880-45E1-ADC1-865A0FD7C587}" srcOrd="0" destOrd="0" presId="urn:microsoft.com/office/officeart/2005/8/layout/process1"/>
    <dgm:cxn modelId="{7C5FC5F0-F4A6-48B8-A478-C65FB3C4360B}" type="presParOf" srcId="{3E1211EF-391A-4B6A-94D3-5CF1EDBF1542}" destId="{228286B9-096B-4BA6-951B-29B8C597D297}" srcOrd="4" destOrd="0" presId="urn:microsoft.com/office/officeart/2005/8/layout/process1"/>
    <dgm:cxn modelId="{420E29F4-EA2D-6040-9FA9-9F23AA39C22A}" type="presParOf" srcId="{3E1211EF-391A-4B6A-94D3-5CF1EDBF1542}" destId="{082B692C-CB2F-FA42-B594-8258CF55D0E2}" srcOrd="5" destOrd="0" presId="urn:microsoft.com/office/officeart/2005/8/layout/process1"/>
    <dgm:cxn modelId="{0753FB84-E6FC-A742-BE4B-53105815C739}" type="presParOf" srcId="{082B692C-CB2F-FA42-B594-8258CF55D0E2}" destId="{C564D368-63EB-CE4B-A5CD-BCCC8CAE13C7}" srcOrd="0" destOrd="0" presId="urn:microsoft.com/office/officeart/2005/8/layout/process1"/>
    <dgm:cxn modelId="{CEAD5797-06EF-D448-A119-EE7CD60E2BAD}" type="presParOf" srcId="{3E1211EF-391A-4B6A-94D3-5CF1EDBF1542}" destId="{F7466FD9-AC8F-254E-8145-65BAE94CD81B}"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F9F74-CABD-4F33-89BB-A00AF8ECA896}" type="doc">
      <dgm:prSet loTypeId="urn:microsoft.com/office/officeart/2005/8/layout/process1" loCatId="process" qsTypeId="urn:microsoft.com/office/officeart/2005/8/quickstyle/simple1" qsCatId="simple" csTypeId="urn:microsoft.com/office/officeart/2005/8/colors/accent1_2" csCatId="accent1" phldr="1"/>
      <dgm:spPr/>
    </dgm:pt>
    <dgm:pt modelId="{533C630D-98CE-468D-AB4A-5173F0E72FD9}">
      <dgm:prSet phldrT="[Text]"/>
      <dgm:spPr/>
      <dgm:t>
        <a:bodyPr/>
        <a:lstStyle/>
        <a:p>
          <a:r>
            <a:rPr lang="en-US"/>
            <a:t>Step 1:</a:t>
          </a:r>
        </a:p>
        <a:p>
          <a:pPr rtl="0"/>
          <a:r>
            <a:rPr lang="en-US">
              <a:latin typeface="Century Gothic"/>
            </a:rPr>
            <a:t> </a:t>
          </a:r>
          <a:r>
            <a:rPr lang="en-US"/>
            <a:t>Student launches secure browser</a:t>
          </a:r>
        </a:p>
      </dgm:t>
    </dgm:pt>
    <dgm:pt modelId="{F638E18A-0A9A-4EC7-9D29-7BD16C5B2B82}" type="parTrans" cxnId="{2DE20D5D-4B43-40DE-B5CC-D242E74C1D0C}">
      <dgm:prSet/>
      <dgm:spPr/>
      <dgm:t>
        <a:bodyPr/>
        <a:lstStyle/>
        <a:p>
          <a:endParaRPr lang="en-US"/>
        </a:p>
      </dgm:t>
    </dgm:pt>
    <dgm:pt modelId="{F5B56C32-2C8B-4887-A71F-54CCBD8B0BE6}" type="sibTrans" cxnId="{2DE20D5D-4B43-40DE-B5CC-D242E74C1D0C}">
      <dgm:prSet/>
      <dgm:spPr/>
      <dgm:t>
        <a:bodyPr/>
        <a:lstStyle/>
        <a:p>
          <a:endParaRPr lang="en-US"/>
        </a:p>
      </dgm:t>
    </dgm:pt>
    <dgm:pt modelId="{FDDEF3B4-B30F-4EF9-BE4D-C64703B3E675}">
      <dgm:prSet phldrT="[Text]"/>
      <dgm:spPr/>
      <dgm:t>
        <a:bodyPr/>
        <a:lstStyle/>
        <a:p>
          <a:r>
            <a:rPr lang="en-US"/>
            <a:t>Step 2: </a:t>
          </a:r>
        </a:p>
        <a:p>
          <a:pPr rtl="0"/>
          <a:r>
            <a:rPr lang="en-US"/>
            <a:t>From Test Ticket, student enters</a:t>
          </a:r>
          <a:r>
            <a:rPr lang="en-US">
              <a:latin typeface="Century Gothic"/>
            </a:rPr>
            <a:t> username, password, and</a:t>
          </a:r>
          <a:r>
            <a:rPr lang="en-US"/>
            <a:t> session </a:t>
          </a:r>
          <a:r>
            <a:rPr lang="en-US">
              <a:latin typeface="Century Gothic"/>
            </a:rPr>
            <a:t>ID</a:t>
          </a:r>
          <a:endParaRPr lang="en-US"/>
        </a:p>
      </dgm:t>
    </dgm:pt>
    <dgm:pt modelId="{9312DDC8-18E2-452E-9BBF-07A2264467A2}" type="parTrans" cxnId="{1AD9892E-6C14-438A-9D2F-30E16B89348B}">
      <dgm:prSet/>
      <dgm:spPr/>
      <dgm:t>
        <a:bodyPr/>
        <a:lstStyle/>
        <a:p>
          <a:endParaRPr lang="en-US"/>
        </a:p>
      </dgm:t>
    </dgm:pt>
    <dgm:pt modelId="{A6D26204-F4C0-428B-BD7B-9FE220FB2FB1}" type="sibTrans" cxnId="{1AD9892E-6C14-438A-9D2F-30E16B89348B}">
      <dgm:prSet/>
      <dgm:spPr/>
      <dgm:t>
        <a:bodyPr/>
        <a:lstStyle/>
        <a:p>
          <a:endParaRPr lang="en-US"/>
        </a:p>
      </dgm:t>
    </dgm:pt>
    <dgm:pt modelId="{CDBC1F68-2B00-4441-B845-959F6AD73043}">
      <dgm:prSet phldrT="[Text]"/>
      <dgm:spPr/>
      <dgm:t>
        <a:bodyPr/>
        <a:lstStyle/>
        <a:p>
          <a:pPr algn="ctr" rtl="0"/>
          <a:r>
            <a:rPr lang="en-US"/>
            <a:t>Step </a:t>
          </a:r>
          <a:r>
            <a:rPr lang="en-US">
              <a:latin typeface="Century Gothic"/>
            </a:rPr>
            <a:t>3</a:t>
          </a:r>
          <a:r>
            <a:rPr lang="en-US"/>
            <a:t>: </a:t>
          </a:r>
          <a:r>
            <a:rPr lang="en-US">
              <a:latin typeface="Century Gothic"/>
            </a:rPr>
            <a:t>Student verifies text on screen is accurate while Proctor monitors</a:t>
          </a:r>
          <a:endParaRPr lang="en-US"/>
        </a:p>
      </dgm:t>
    </dgm:pt>
    <dgm:pt modelId="{F599585A-46A3-4694-B3F0-13573A0A287C}" type="parTrans" cxnId="{C26C1040-1FEF-4151-A1E9-4FC09867489B}">
      <dgm:prSet/>
      <dgm:spPr/>
      <dgm:t>
        <a:bodyPr/>
        <a:lstStyle/>
        <a:p>
          <a:endParaRPr lang="en-US"/>
        </a:p>
      </dgm:t>
    </dgm:pt>
    <dgm:pt modelId="{5F62CB94-07C3-43A9-B4EA-C42724AD3E3D}" type="sibTrans" cxnId="{C26C1040-1FEF-4151-A1E9-4FC09867489B}">
      <dgm:prSet/>
      <dgm:spPr/>
      <dgm:t>
        <a:bodyPr/>
        <a:lstStyle/>
        <a:p>
          <a:endParaRPr lang="en-US"/>
        </a:p>
      </dgm:t>
    </dgm:pt>
    <dgm:pt modelId="{32A95A68-EED4-4619-B5C4-5C6F92923A1F}">
      <dgm:prSet phldr="0"/>
      <dgm:spPr/>
      <dgm:t>
        <a:bodyPr/>
        <a:lstStyle/>
        <a:p>
          <a:pPr algn="ctr" rtl="0"/>
          <a:r>
            <a:rPr lang="en-US">
              <a:latin typeface="Century Gothic"/>
            </a:rPr>
            <a:t>Step 4: Proctor gives verbal approval to start</a:t>
          </a:r>
        </a:p>
      </dgm:t>
    </dgm:pt>
    <dgm:pt modelId="{D1DEA4B8-511D-49AE-9F29-C1082CEAB8E3}" type="parTrans" cxnId="{B4849BAF-D973-4268-8532-78E2B676EF39}">
      <dgm:prSet/>
      <dgm:spPr/>
      <dgm:t>
        <a:bodyPr/>
        <a:lstStyle/>
        <a:p>
          <a:endParaRPr lang="en-US"/>
        </a:p>
      </dgm:t>
    </dgm:pt>
    <dgm:pt modelId="{E778F946-7494-4304-897A-A5C2DC448C5D}" type="sibTrans" cxnId="{B4849BAF-D973-4268-8532-78E2B676EF39}">
      <dgm:prSet/>
      <dgm:spPr/>
      <dgm:t>
        <a:bodyPr/>
        <a:lstStyle/>
        <a:p>
          <a:endParaRPr lang="en-US"/>
        </a:p>
      </dgm:t>
    </dgm:pt>
    <dgm:pt modelId="{8DF737A9-A86E-49E8-85B0-AC53F40855FC}" type="pres">
      <dgm:prSet presAssocID="{99FF9F74-CABD-4F33-89BB-A00AF8ECA896}" presName="Name0" presStyleCnt="0">
        <dgm:presLayoutVars>
          <dgm:dir/>
          <dgm:resizeHandles val="exact"/>
        </dgm:presLayoutVars>
      </dgm:prSet>
      <dgm:spPr/>
    </dgm:pt>
    <dgm:pt modelId="{1DD8B62F-E3EE-4E86-ADC6-610C171F6A07}" type="pres">
      <dgm:prSet presAssocID="{533C630D-98CE-468D-AB4A-5173F0E72FD9}" presName="node" presStyleLbl="node1" presStyleIdx="0" presStyleCnt="4" custScaleY="110128">
        <dgm:presLayoutVars>
          <dgm:bulletEnabled val="1"/>
        </dgm:presLayoutVars>
      </dgm:prSet>
      <dgm:spPr/>
    </dgm:pt>
    <dgm:pt modelId="{8404092A-090A-493D-A0A4-0997F7113456}" type="pres">
      <dgm:prSet presAssocID="{F5B56C32-2C8B-4887-A71F-54CCBD8B0BE6}" presName="sibTrans" presStyleLbl="sibTrans2D1" presStyleIdx="0" presStyleCnt="3"/>
      <dgm:spPr/>
    </dgm:pt>
    <dgm:pt modelId="{A5BBE5DB-902A-4CA8-90C1-DB16F4AE1C00}" type="pres">
      <dgm:prSet presAssocID="{F5B56C32-2C8B-4887-A71F-54CCBD8B0BE6}" presName="connectorText" presStyleLbl="sibTrans2D1" presStyleIdx="0" presStyleCnt="3"/>
      <dgm:spPr/>
    </dgm:pt>
    <dgm:pt modelId="{17D93809-C245-4E18-9EBB-BDCAC40DC5A2}" type="pres">
      <dgm:prSet presAssocID="{FDDEF3B4-B30F-4EF9-BE4D-C64703B3E675}" presName="node" presStyleLbl="node1" presStyleIdx="1" presStyleCnt="4" custScaleY="102916">
        <dgm:presLayoutVars>
          <dgm:bulletEnabled val="1"/>
        </dgm:presLayoutVars>
      </dgm:prSet>
      <dgm:spPr/>
    </dgm:pt>
    <dgm:pt modelId="{279F8BE8-71B3-4F99-AC0C-32C047806918}" type="pres">
      <dgm:prSet presAssocID="{A6D26204-F4C0-428B-BD7B-9FE220FB2FB1}" presName="sibTrans" presStyleLbl="sibTrans2D1" presStyleIdx="1" presStyleCnt="3"/>
      <dgm:spPr/>
    </dgm:pt>
    <dgm:pt modelId="{F5566AA3-B1CA-4A95-886C-204DDC8D92EA}" type="pres">
      <dgm:prSet presAssocID="{A6D26204-F4C0-428B-BD7B-9FE220FB2FB1}" presName="connectorText" presStyleLbl="sibTrans2D1" presStyleIdx="1" presStyleCnt="3"/>
      <dgm:spPr/>
    </dgm:pt>
    <dgm:pt modelId="{E1B9AE6D-4F69-4C8B-BD88-3F1C7CBD8152}" type="pres">
      <dgm:prSet presAssocID="{CDBC1F68-2B00-4441-B845-959F6AD73043}" presName="node" presStyleLbl="node1" presStyleIdx="2" presStyleCnt="4">
        <dgm:presLayoutVars>
          <dgm:bulletEnabled val="1"/>
        </dgm:presLayoutVars>
      </dgm:prSet>
      <dgm:spPr/>
    </dgm:pt>
    <dgm:pt modelId="{1E2D8177-3376-45F4-8E01-F0693E8C5961}" type="pres">
      <dgm:prSet presAssocID="{5F62CB94-07C3-43A9-B4EA-C42724AD3E3D}" presName="sibTrans" presStyleLbl="sibTrans2D1" presStyleIdx="2" presStyleCnt="3"/>
      <dgm:spPr/>
    </dgm:pt>
    <dgm:pt modelId="{B997DDAF-3F14-4681-9B28-431E86F22660}" type="pres">
      <dgm:prSet presAssocID="{5F62CB94-07C3-43A9-B4EA-C42724AD3E3D}" presName="connectorText" presStyleLbl="sibTrans2D1" presStyleIdx="2" presStyleCnt="3"/>
      <dgm:spPr/>
    </dgm:pt>
    <dgm:pt modelId="{274AC194-27E4-4A6F-B30D-AE0FEA71A14D}" type="pres">
      <dgm:prSet presAssocID="{32A95A68-EED4-4619-B5C4-5C6F92923A1F}" presName="node" presStyleLbl="node1" presStyleIdx="3" presStyleCnt="4">
        <dgm:presLayoutVars>
          <dgm:bulletEnabled val="1"/>
        </dgm:presLayoutVars>
      </dgm:prSet>
      <dgm:spPr/>
    </dgm:pt>
  </dgm:ptLst>
  <dgm:cxnLst>
    <dgm:cxn modelId="{F1129C12-3AE0-4EF1-80AA-3E047E1AF754}" type="presOf" srcId="{F5B56C32-2C8B-4887-A71F-54CCBD8B0BE6}" destId="{8404092A-090A-493D-A0A4-0997F7113456}" srcOrd="0" destOrd="0" presId="urn:microsoft.com/office/officeart/2005/8/layout/process1"/>
    <dgm:cxn modelId="{F614FC17-37E9-4918-9219-938567C04FFA}" type="presOf" srcId="{5F62CB94-07C3-43A9-B4EA-C42724AD3E3D}" destId="{1E2D8177-3376-45F4-8E01-F0693E8C5961}" srcOrd="0" destOrd="0" presId="urn:microsoft.com/office/officeart/2005/8/layout/process1"/>
    <dgm:cxn modelId="{4A76A61B-1DFE-483C-ACCC-7CCAC136F908}" type="presOf" srcId="{32A95A68-EED4-4619-B5C4-5C6F92923A1F}" destId="{274AC194-27E4-4A6F-B30D-AE0FEA71A14D}" srcOrd="0" destOrd="0" presId="urn:microsoft.com/office/officeart/2005/8/layout/process1"/>
    <dgm:cxn modelId="{F43AFD2D-4FC0-4472-B94A-360BAC1CE416}" type="presOf" srcId="{5F62CB94-07C3-43A9-B4EA-C42724AD3E3D}" destId="{B997DDAF-3F14-4681-9B28-431E86F22660}" srcOrd="1" destOrd="0" presId="urn:microsoft.com/office/officeart/2005/8/layout/process1"/>
    <dgm:cxn modelId="{1AD9892E-6C14-438A-9D2F-30E16B89348B}" srcId="{99FF9F74-CABD-4F33-89BB-A00AF8ECA896}" destId="{FDDEF3B4-B30F-4EF9-BE4D-C64703B3E675}" srcOrd="1" destOrd="0" parTransId="{9312DDC8-18E2-452E-9BBF-07A2264467A2}" sibTransId="{A6D26204-F4C0-428B-BD7B-9FE220FB2FB1}"/>
    <dgm:cxn modelId="{C26C1040-1FEF-4151-A1E9-4FC09867489B}" srcId="{99FF9F74-CABD-4F33-89BB-A00AF8ECA896}" destId="{CDBC1F68-2B00-4441-B845-959F6AD73043}" srcOrd="2" destOrd="0" parTransId="{F599585A-46A3-4694-B3F0-13573A0A287C}" sibTransId="{5F62CB94-07C3-43A9-B4EA-C42724AD3E3D}"/>
    <dgm:cxn modelId="{2DE20D5D-4B43-40DE-B5CC-D242E74C1D0C}" srcId="{99FF9F74-CABD-4F33-89BB-A00AF8ECA896}" destId="{533C630D-98CE-468D-AB4A-5173F0E72FD9}" srcOrd="0" destOrd="0" parTransId="{F638E18A-0A9A-4EC7-9D29-7BD16C5B2B82}" sibTransId="{F5B56C32-2C8B-4887-A71F-54CCBD8B0BE6}"/>
    <dgm:cxn modelId="{8320675E-9626-4F77-82B1-80543AC8D6C4}" type="presOf" srcId="{533C630D-98CE-468D-AB4A-5173F0E72FD9}" destId="{1DD8B62F-E3EE-4E86-ADC6-610C171F6A07}" srcOrd="0" destOrd="0" presId="urn:microsoft.com/office/officeart/2005/8/layout/process1"/>
    <dgm:cxn modelId="{8DAE5144-ABA7-488D-85F8-732574158E08}" type="presOf" srcId="{A6D26204-F4C0-428B-BD7B-9FE220FB2FB1}" destId="{F5566AA3-B1CA-4A95-886C-204DDC8D92EA}" srcOrd="1" destOrd="0" presId="urn:microsoft.com/office/officeart/2005/8/layout/process1"/>
    <dgm:cxn modelId="{C314C571-0B57-43A1-A928-DE35C3F1A3B7}" type="presOf" srcId="{CDBC1F68-2B00-4441-B845-959F6AD73043}" destId="{E1B9AE6D-4F69-4C8B-BD88-3F1C7CBD8152}" srcOrd="0" destOrd="0" presId="urn:microsoft.com/office/officeart/2005/8/layout/process1"/>
    <dgm:cxn modelId="{39337D58-6CA8-47B1-876F-FB18CF7B77B0}" type="presOf" srcId="{FDDEF3B4-B30F-4EF9-BE4D-C64703B3E675}" destId="{17D93809-C245-4E18-9EBB-BDCAC40DC5A2}" srcOrd="0" destOrd="0" presId="urn:microsoft.com/office/officeart/2005/8/layout/process1"/>
    <dgm:cxn modelId="{B4849BAF-D973-4268-8532-78E2B676EF39}" srcId="{99FF9F74-CABD-4F33-89BB-A00AF8ECA896}" destId="{32A95A68-EED4-4619-B5C4-5C6F92923A1F}" srcOrd="3" destOrd="0" parTransId="{D1DEA4B8-511D-49AE-9F29-C1082CEAB8E3}" sibTransId="{E778F946-7494-4304-897A-A5C2DC448C5D}"/>
    <dgm:cxn modelId="{637A7ED4-6434-4758-BF7C-E53A3944FF92}" type="presOf" srcId="{A6D26204-F4C0-428B-BD7B-9FE220FB2FB1}" destId="{279F8BE8-71B3-4F99-AC0C-32C047806918}" srcOrd="0" destOrd="0" presId="urn:microsoft.com/office/officeart/2005/8/layout/process1"/>
    <dgm:cxn modelId="{59AE32E4-1956-48B3-BD51-1BEEA96056E1}" type="presOf" srcId="{F5B56C32-2C8B-4887-A71F-54CCBD8B0BE6}" destId="{A5BBE5DB-902A-4CA8-90C1-DB16F4AE1C00}" srcOrd="1" destOrd="0" presId="urn:microsoft.com/office/officeart/2005/8/layout/process1"/>
    <dgm:cxn modelId="{9D6333EC-9DE8-482C-95A5-F0023679C886}" type="presOf" srcId="{99FF9F74-CABD-4F33-89BB-A00AF8ECA896}" destId="{8DF737A9-A86E-49E8-85B0-AC53F40855FC}" srcOrd="0" destOrd="0" presId="urn:microsoft.com/office/officeart/2005/8/layout/process1"/>
    <dgm:cxn modelId="{169D8415-2148-4A9C-AC50-FB4930251910}" type="presParOf" srcId="{8DF737A9-A86E-49E8-85B0-AC53F40855FC}" destId="{1DD8B62F-E3EE-4E86-ADC6-610C171F6A07}" srcOrd="0" destOrd="0" presId="urn:microsoft.com/office/officeart/2005/8/layout/process1"/>
    <dgm:cxn modelId="{20E75866-EF4D-404C-8A15-8B76C7084761}" type="presParOf" srcId="{8DF737A9-A86E-49E8-85B0-AC53F40855FC}" destId="{8404092A-090A-493D-A0A4-0997F7113456}" srcOrd="1" destOrd="0" presId="urn:microsoft.com/office/officeart/2005/8/layout/process1"/>
    <dgm:cxn modelId="{DA109ECD-AC5C-4252-9855-AA76D44226E8}" type="presParOf" srcId="{8404092A-090A-493D-A0A4-0997F7113456}" destId="{A5BBE5DB-902A-4CA8-90C1-DB16F4AE1C00}" srcOrd="0" destOrd="0" presId="urn:microsoft.com/office/officeart/2005/8/layout/process1"/>
    <dgm:cxn modelId="{6B58DDFC-015D-459A-9C17-9B65D84F3A55}" type="presParOf" srcId="{8DF737A9-A86E-49E8-85B0-AC53F40855FC}" destId="{17D93809-C245-4E18-9EBB-BDCAC40DC5A2}" srcOrd="2" destOrd="0" presId="urn:microsoft.com/office/officeart/2005/8/layout/process1"/>
    <dgm:cxn modelId="{5A4A88C0-4F53-4A1A-B872-773E16E83EFD}" type="presParOf" srcId="{8DF737A9-A86E-49E8-85B0-AC53F40855FC}" destId="{279F8BE8-71B3-4F99-AC0C-32C047806918}" srcOrd="3" destOrd="0" presId="urn:microsoft.com/office/officeart/2005/8/layout/process1"/>
    <dgm:cxn modelId="{89072BE3-9522-4999-8FB5-613BFBFB26F3}" type="presParOf" srcId="{279F8BE8-71B3-4F99-AC0C-32C047806918}" destId="{F5566AA3-B1CA-4A95-886C-204DDC8D92EA}" srcOrd="0" destOrd="0" presId="urn:microsoft.com/office/officeart/2005/8/layout/process1"/>
    <dgm:cxn modelId="{20BA2690-9E6D-4ECB-B99B-5442B28DB2BC}" type="presParOf" srcId="{8DF737A9-A86E-49E8-85B0-AC53F40855FC}" destId="{E1B9AE6D-4F69-4C8B-BD88-3F1C7CBD8152}" srcOrd="4" destOrd="0" presId="urn:microsoft.com/office/officeart/2005/8/layout/process1"/>
    <dgm:cxn modelId="{740D6316-BFCB-4F87-AC8F-3ADCC4F6D107}" type="presParOf" srcId="{8DF737A9-A86E-49E8-85B0-AC53F40855FC}" destId="{1E2D8177-3376-45F4-8E01-F0693E8C5961}" srcOrd="5" destOrd="0" presId="urn:microsoft.com/office/officeart/2005/8/layout/process1"/>
    <dgm:cxn modelId="{DE3E7255-BBA7-4D1C-AFDD-CD9D7F20B383}" type="presParOf" srcId="{1E2D8177-3376-45F4-8E01-F0693E8C5961}" destId="{B997DDAF-3F14-4681-9B28-431E86F22660}" srcOrd="0" destOrd="0" presId="urn:microsoft.com/office/officeart/2005/8/layout/process1"/>
    <dgm:cxn modelId="{4E00199D-D29F-4291-9551-D302EF4B370E}" type="presParOf" srcId="{8DF737A9-A86E-49E8-85B0-AC53F40855FC}" destId="{274AC194-27E4-4A6F-B30D-AE0FEA71A14D}" srcOrd="6"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4F3F-C767-40D0-957C-E723259EC7E1}">
      <dsp:nvSpPr>
        <dsp:cNvPr id="0" name=""/>
        <dsp:cNvSpPr/>
      </dsp:nvSpPr>
      <dsp:spPr>
        <a:xfrm>
          <a:off x="2939" y="1290524"/>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Districts roster their students to MAP Growth</a:t>
          </a:r>
        </a:p>
      </dsp:txBody>
      <dsp:txXfrm>
        <a:off x="40215" y="1327800"/>
        <a:ext cx="1210687" cy="1198136"/>
      </dsp:txXfrm>
    </dsp:sp>
    <dsp:sp modelId="{C158012B-DF2C-4B87-8497-E809133E397A}">
      <dsp:nvSpPr>
        <dsp:cNvPr id="0" name=""/>
        <dsp:cNvSpPr/>
      </dsp:nvSpPr>
      <dsp:spPr>
        <a:xfrm>
          <a:off x="1416703" y="1767498"/>
          <a:ext cx="272470"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16703" y="1831246"/>
        <a:ext cx="190729" cy="191243"/>
      </dsp:txXfrm>
    </dsp:sp>
    <dsp:sp modelId="{A5221695-2F57-4488-BEF1-23D66AABBCF3}">
      <dsp:nvSpPr>
        <dsp:cNvPr id="0" name=""/>
        <dsp:cNvSpPr/>
      </dsp:nvSpPr>
      <dsp:spPr>
        <a:xfrm>
          <a:off x="1802274" y="1290524"/>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Data syncs between MAP Growth and NSCAS Growth nightly</a:t>
          </a:r>
        </a:p>
      </dsp:txBody>
      <dsp:txXfrm>
        <a:off x="1839550" y="1327800"/>
        <a:ext cx="1210687" cy="1198136"/>
      </dsp:txXfrm>
    </dsp:sp>
    <dsp:sp modelId="{7F964CFC-19F7-4002-8C0D-027497DEC8F4}">
      <dsp:nvSpPr>
        <dsp:cNvPr id="0" name=""/>
        <dsp:cNvSpPr/>
      </dsp:nvSpPr>
      <dsp:spPr>
        <a:xfrm rot="41529">
          <a:off x="3216028" y="1778460"/>
          <a:ext cx="272490"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16031" y="1841714"/>
        <a:ext cx="190743" cy="191243"/>
      </dsp:txXfrm>
    </dsp:sp>
    <dsp:sp modelId="{228286B9-096B-4BA6-951B-29B8C597D297}">
      <dsp:nvSpPr>
        <dsp:cNvPr id="0" name=""/>
        <dsp:cNvSpPr/>
      </dsp:nvSpPr>
      <dsp:spPr>
        <a:xfrm>
          <a:off x="3601610" y="1312261"/>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Student Registrations are automatically created</a:t>
          </a:r>
        </a:p>
      </dsp:txBody>
      <dsp:txXfrm>
        <a:off x="3638886" y="1349537"/>
        <a:ext cx="1210687" cy="1198136"/>
      </dsp:txXfrm>
    </dsp:sp>
    <dsp:sp modelId="{082B692C-CB2F-FA42-B594-8258CF55D0E2}">
      <dsp:nvSpPr>
        <dsp:cNvPr id="0" name=""/>
        <dsp:cNvSpPr/>
      </dsp:nvSpPr>
      <dsp:spPr>
        <a:xfrm rot="21553246">
          <a:off x="5009295" y="1777064"/>
          <a:ext cx="259634"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09299" y="1841342"/>
        <a:ext cx="181744" cy="191243"/>
      </dsp:txXfrm>
    </dsp:sp>
    <dsp:sp modelId="{F7466FD9-AC8F-254E-8145-65BAE94CD81B}">
      <dsp:nvSpPr>
        <dsp:cNvPr id="0" name=""/>
        <dsp:cNvSpPr/>
      </dsp:nvSpPr>
      <dsp:spPr>
        <a:xfrm>
          <a:off x="5376680" y="1288118"/>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Updated Student information will display in NSCAS Growth</a:t>
          </a:r>
        </a:p>
      </dsp:txBody>
      <dsp:txXfrm>
        <a:off x="5413956" y="1325394"/>
        <a:ext cx="1210687" cy="1198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B62F-E3EE-4E86-ADC6-610C171F6A07}">
      <dsp:nvSpPr>
        <dsp:cNvPr id="0" name=""/>
        <dsp:cNvSpPr/>
      </dsp:nvSpPr>
      <dsp:spPr>
        <a:xfrm>
          <a:off x="3690" y="1236234"/>
          <a:ext cx="1613362" cy="266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Step 1:</a:t>
          </a:r>
        </a:p>
        <a:p>
          <a:pPr marL="0" lvl="0" indent="0" algn="ctr" defTabSz="755650" rtl="0">
            <a:lnSpc>
              <a:spcPct val="90000"/>
            </a:lnSpc>
            <a:spcBef>
              <a:spcPct val="0"/>
            </a:spcBef>
            <a:spcAft>
              <a:spcPct val="35000"/>
            </a:spcAft>
            <a:buNone/>
          </a:pPr>
          <a:r>
            <a:rPr lang="en-US" sz="1700" kern="1200">
              <a:latin typeface="Century Gothic"/>
            </a:rPr>
            <a:t> </a:t>
          </a:r>
          <a:r>
            <a:rPr lang="en-US" sz="1700" kern="1200"/>
            <a:t>Student launches secure browser</a:t>
          </a:r>
        </a:p>
      </dsp:txBody>
      <dsp:txXfrm>
        <a:off x="50944" y="1283488"/>
        <a:ext cx="1518854" cy="2570638"/>
      </dsp:txXfrm>
    </dsp:sp>
    <dsp:sp modelId="{8404092A-090A-493D-A0A4-0997F7113456}">
      <dsp:nvSpPr>
        <dsp:cNvPr id="0" name=""/>
        <dsp:cNvSpPr/>
      </dsp:nvSpPr>
      <dsp:spPr>
        <a:xfrm>
          <a:off x="1778389"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78389" y="2448773"/>
        <a:ext cx="239422" cy="240067"/>
      </dsp:txXfrm>
    </dsp:sp>
    <dsp:sp modelId="{17D93809-C245-4E18-9EBB-BDCAC40DC5A2}">
      <dsp:nvSpPr>
        <dsp:cNvPr id="0" name=""/>
        <dsp:cNvSpPr/>
      </dsp:nvSpPr>
      <dsp:spPr>
        <a:xfrm>
          <a:off x="2262398" y="1323501"/>
          <a:ext cx="1613362" cy="2490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Step 2: </a:t>
          </a:r>
        </a:p>
        <a:p>
          <a:pPr marL="0" lvl="0" indent="0" algn="ctr" defTabSz="755650" rtl="0">
            <a:lnSpc>
              <a:spcPct val="90000"/>
            </a:lnSpc>
            <a:spcBef>
              <a:spcPct val="0"/>
            </a:spcBef>
            <a:spcAft>
              <a:spcPct val="35000"/>
            </a:spcAft>
            <a:buNone/>
          </a:pPr>
          <a:r>
            <a:rPr lang="en-US" sz="1700" kern="1200"/>
            <a:t>From Test Ticket, student enters</a:t>
          </a:r>
          <a:r>
            <a:rPr lang="en-US" sz="1700" kern="1200">
              <a:latin typeface="Century Gothic"/>
            </a:rPr>
            <a:t> username, password, and</a:t>
          </a:r>
          <a:r>
            <a:rPr lang="en-US" sz="1700" kern="1200"/>
            <a:t> session </a:t>
          </a:r>
          <a:r>
            <a:rPr lang="en-US" sz="1700" kern="1200">
              <a:latin typeface="Century Gothic"/>
            </a:rPr>
            <a:t>ID</a:t>
          </a:r>
          <a:endParaRPr lang="en-US" sz="1700" kern="1200"/>
        </a:p>
      </dsp:txBody>
      <dsp:txXfrm>
        <a:off x="2309652" y="1370755"/>
        <a:ext cx="1518854" cy="2396104"/>
      </dsp:txXfrm>
    </dsp:sp>
    <dsp:sp modelId="{279F8BE8-71B3-4F99-AC0C-32C047806918}">
      <dsp:nvSpPr>
        <dsp:cNvPr id="0" name=""/>
        <dsp:cNvSpPr/>
      </dsp:nvSpPr>
      <dsp:spPr>
        <a:xfrm>
          <a:off x="4037097"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37097" y="2448773"/>
        <a:ext cx="239422" cy="240067"/>
      </dsp:txXfrm>
    </dsp:sp>
    <dsp:sp modelId="{E1B9AE6D-4F69-4C8B-BD88-3F1C7CBD8152}">
      <dsp:nvSpPr>
        <dsp:cNvPr id="0" name=""/>
        <dsp:cNvSpPr/>
      </dsp:nvSpPr>
      <dsp:spPr>
        <a:xfrm>
          <a:off x="4521106" y="1358785"/>
          <a:ext cx="1613362" cy="2420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Step </a:t>
          </a:r>
          <a:r>
            <a:rPr lang="en-US" sz="1700" kern="1200">
              <a:latin typeface="Century Gothic"/>
            </a:rPr>
            <a:t>3</a:t>
          </a:r>
          <a:r>
            <a:rPr lang="en-US" sz="1700" kern="1200"/>
            <a:t>: </a:t>
          </a:r>
          <a:r>
            <a:rPr lang="en-US" sz="1700" kern="1200">
              <a:latin typeface="Century Gothic"/>
            </a:rPr>
            <a:t>Student verifies text on screen is accurate while Proctor monitors</a:t>
          </a:r>
          <a:endParaRPr lang="en-US" sz="1700" kern="1200"/>
        </a:p>
      </dsp:txBody>
      <dsp:txXfrm>
        <a:off x="4568360" y="1406039"/>
        <a:ext cx="1518854" cy="2325536"/>
      </dsp:txXfrm>
    </dsp:sp>
    <dsp:sp modelId="{1E2D8177-3376-45F4-8E01-F0693E8C5961}">
      <dsp:nvSpPr>
        <dsp:cNvPr id="0" name=""/>
        <dsp:cNvSpPr/>
      </dsp:nvSpPr>
      <dsp:spPr>
        <a:xfrm>
          <a:off x="6295805"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95805" y="2448773"/>
        <a:ext cx="239422" cy="240067"/>
      </dsp:txXfrm>
    </dsp:sp>
    <dsp:sp modelId="{274AC194-27E4-4A6F-B30D-AE0FEA71A14D}">
      <dsp:nvSpPr>
        <dsp:cNvPr id="0" name=""/>
        <dsp:cNvSpPr/>
      </dsp:nvSpPr>
      <dsp:spPr>
        <a:xfrm>
          <a:off x="6779814" y="1358785"/>
          <a:ext cx="1613362" cy="2420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entury Gothic"/>
            </a:rPr>
            <a:t>Step 4: Proctor gives verbal approval to start</a:t>
          </a:r>
        </a:p>
      </dsp:txBody>
      <dsp:txXfrm>
        <a:off x="6827068" y="1406039"/>
        <a:ext cx="1518854" cy="23255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7550D2-D24C-4F28-A858-1D221DF30274}"/>
              </a:ext>
            </a:extLst>
          </p:cNvPr>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a:extLst>
              <a:ext uri="{FF2B5EF4-FFF2-40B4-BE49-F238E27FC236}">
                <a16:creationId xmlns:a16="http://schemas.microsoft.com/office/drawing/2014/main" id="{BD27483A-0243-4059-9126-7AAC1FB09866}"/>
              </a:ext>
            </a:extLst>
          </p:cNvPr>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186F2ED6-622A-4E5C-B9C3-E65045CF4500}" type="datetimeFigureOut">
              <a:rPr lang="en-US" smtClean="0"/>
              <a:t>2/8/2024</a:t>
            </a:fld>
            <a:endParaRPr lang="en-US"/>
          </a:p>
        </p:txBody>
      </p:sp>
      <p:sp>
        <p:nvSpPr>
          <p:cNvPr id="4" name="Footer Placeholder 3">
            <a:extLst>
              <a:ext uri="{FF2B5EF4-FFF2-40B4-BE49-F238E27FC236}">
                <a16:creationId xmlns:a16="http://schemas.microsoft.com/office/drawing/2014/main" id="{18BC6C0A-FCD2-4E6B-9167-BC3AA51180DD}"/>
              </a:ext>
            </a:extLst>
          </p:cNvPr>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r>
              <a:rPr lang="en-US"/>
              <a:t>DRAFT</a:t>
            </a:r>
          </a:p>
        </p:txBody>
      </p:sp>
      <p:sp>
        <p:nvSpPr>
          <p:cNvPr id="5" name="Slide Number Placeholder 4">
            <a:extLst>
              <a:ext uri="{FF2B5EF4-FFF2-40B4-BE49-F238E27FC236}">
                <a16:creationId xmlns:a16="http://schemas.microsoft.com/office/drawing/2014/main" id="{5C1623AD-69F2-4A50-B868-9CBA9EACA217}"/>
              </a:ext>
            </a:extLst>
          </p:cNvPr>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C7D90728-055C-45A3-A33E-381D78EEE8E5}" type="slidenum">
              <a:rPr lang="en-US" smtClean="0"/>
              <a:t>‹#›</a:t>
            </a:fld>
            <a:endParaRPr lang="en-US"/>
          </a:p>
        </p:txBody>
      </p:sp>
    </p:spTree>
    <p:extLst>
      <p:ext uri="{BB962C8B-B14F-4D97-AF65-F5344CB8AC3E}">
        <p14:creationId xmlns:p14="http://schemas.microsoft.com/office/powerpoint/2010/main" val="33367361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0B2840C2-C5FB-4E27-B884-AB06BFE4BCEE}" type="datetimeFigureOut">
              <a:rPr lang="en-US" smtClean="0"/>
              <a:t>2/8/2024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r>
              <a:rPr lang="en-US"/>
              <a:t>DRAFT</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CDFF2A5C-00B7-47B9-AE30-D8321488DBFD}" type="slidenum">
              <a:rPr lang="en-US" smtClean="0"/>
              <a:t>‹#›</a:t>
            </a:fld>
            <a:endParaRPr lang="en-US"/>
          </a:p>
        </p:txBody>
      </p:sp>
    </p:spTree>
    <p:extLst>
      <p:ext uri="{BB962C8B-B14F-4D97-AF65-F5344CB8AC3E}">
        <p14:creationId xmlns:p14="http://schemas.microsoft.com/office/powerpoint/2010/main" val="9498268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NSCAS Growth Spring 2024 Test Administration Training. This training will provide an overview of the NSCAS assessments as well as instructions for how to set up and administer these assessments.</a:t>
            </a:r>
          </a:p>
        </p:txBody>
      </p:sp>
      <p:sp>
        <p:nvSpPr>
          <p:cNvPr id="4" name="Slide Number Placeholder 3"/>
          <p:cNvSpPr>
            <a:spLocks noGrp="1"/>
          </p:cNvSpPr>
          <p:nvPr>
            <p:ph type="sldNum" sz="quarter" idx="10"/>
          </p:nvPr>
        </p:nvSpPr>
        <p:spPr/>
        <p:txBody>
          <a:bodyPr/>
          <a:lstStyle/>
          <a:p>
            <a:pPr defTabSz="483253">
              <a:defRPr/>
            </a:pPr>
            <a:fld id="{CDFF2A5C-00B7-47B9-AE30-D8321488DBFD}" type="slidenum">
              <a:rPr lang="en-US">
                <a:solidFill>
                  <a:prstClr val="black"/>
                </a:solidFill>
                <a:latin typeface="Calibri"/>
              </a:rPr>
              <a:pPr defTabSz="483253">
                <a:defRPr/>
              </a:pPr>
              <a:t>1</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15758C2A-07B3-4658-A109-9CF70B8DFA02}"/>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06476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NSCAS Growth System and Technology Guide covers the following: Navigating the NSCAS Growth Platform, also known as Acacia; IT Readiness, Network and System Requirements, and State Solution Secure Browser Installations. The Online readiness check helps schools plan for testing. </a:t>
            </a:r>
          </a:p>
        </p:txBody>
      </p:sp>
      <p:sp>
        <p:nvSpPr>
          <p:cNvPr id="4" name="Slide Number Placeholder 3"/>
          <p:cNvSpPr>
            <a:spLocks noGrp="1"/>
          </p:cNvSpPr>
          <p:nvPr>
            <p:ph type="sldNum" sz="quarter" idx="10"/>
          </p:nvPr>
        </p:nvSpPr>
        <p:spPr/>
        <p:txBody>
          <a:bodyPr/>
          <a:lstStyle/>
          <a:p>
            <a:fld id="{6D72A216-2807-4B17-B93F-D97B03D83585}" type="slidenum">
              <a:rPr lang="en-US" smtClean="0"/>
              <a:t>10</a:t>
            </a:fld>
            <a:endParaRPr lang="en-US"/>
          </a:p>
        </p:txBody>
      </p:sp>
      <p:sp>
        <p:nvSpPr>
          <p:cNvPr id="5" name="Footer Placeholder 4">
            <a:extLst>
              <a:ext uri="{FF2B5EF4-FFF2-40B4-BE49-F238E27FC236}">
                <a16:creationId xmlns:a16="http://schemas.microsoft.com/office/drawing/2014/main" id="{83D19B54-9247-4834-B359-5E6E3FA5F551}"/>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80139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readiness checker allows districts and schools to check devices for compatibility here on the secure browser download page. The system requirements document is available, as well as downloads for each version of the application on the right. There's a school capacity calculator to help you plan for bandwidth usage while testing, as well as a speed test further down the page.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11</a:t>
            </a:fld>
            <a:endParaRPr lang="en-US"/>
          </a:p>
        </p:txBody>
      </p:sp>
    </p:spTree>
    <p:extLst>
      <p:ext uri="{BB962C8B-B14F-4D97-AF65-F5344CB8AC3E}">
        <p14:creationId xmlns:p14="http://schemas.microsoft.com/office/powerpoint/2010/main" val="72932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we'll cover managing NSCAS Growth assessments in our state assessment platform, known as Acacia.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12</a:t>
            </a:fld>
            <a:endParaRPr lang="en-US"/>
          </a:p>
        </p:txBody>
      </p:sp>
    </p:spTree>
    <p:extLst>
      <p:ext uri="{BB962C8B-B14F-4D97-AF65-F5344CB8AC3E}">
        <p14:creationId xmlns:p14="http://schemas.microsoft.com/office/powerpoint/2010/main" val="289032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prior NSCAS administrations, users are still managed using MAP growth. This means you'll use that same username and password that you have been using or that you use for map growth testing. User roles and permissions are also managed through the MAP Growth system known as the Comprehensive Assessment Platform or CAP.  After logging in, there will be a link to the NSCAS growth assessments and then you can access the Acacia platform.</a:t>
            </a:r>
            <a:endParaRPr lang="en-US">
              <a:ea typeface="Calibri"/>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13</a:t>
            </a:fld>
            <a:endParaRPr lang="en-US"/>
          </a:p>
        </p:txBody>
      </p:sp>
    </p:spTree>
    <p:extLst>
      <p:ext uri="{BB962C8B-B14F-4D97-AF65-F5344CB8AC3E}">
        <p14:creationId xmlns:p14="http://schemas.microsoft.com/office/powerpoint/2010/main" val="1702877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you login, you'll see the NSCAS growth link along the top.  Once you click that, you can click on the other highlighted link NSCAS Growth Acacia Landing Page.  From here you'll be in Acacia where you can manage NSCAS assessments.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14</a:t>
            </a:fld>
            <a:endParaRPr lang="en-US"/>
          </a:p>
        </p:txBody>
      </p:sp>
      <p:sp>
        <p:nvSpPr>
          <p:cNvPr id="5" name="Footer Placeholder 4">
            <a:extLst>
              <a:ext uri="{FF2B5EF4-FFF2-40B4-BE49-F238E27FC236}">
                <a16:creationId xmlns:a16="http://schemas.microsoft.com/office/drawing/2014/main" id="{7B07F17D-8A18-482C-AA92-1BA0FD993E9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1176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the welcome screen in Acacia.  Announcements and information for the test windows is available on the welcome screen.  There are shortcuts available for Adding a student, finding a student, monitoring a test, viewing groups, and viewing reports. </a:t>
            </a:r>
            <a:endParaRPr lang="en-US" dirty="0"/>
          </a:p>
        </p:txBody>
      </p:sp>
      <p:sp>
        <p:nvSpPr>
          <p:cNvPr id="4" name="Slide Number Placeholder 3"/>
          <p:cNvSpPr>
            <a:spLocks noGrp="1"/>
          </p:cNvSpPr>
          <p:nvPr>
            <p:ph type="sldNum" sz="quarter" idx="10"/>
          </p:nvPr>
        </p:nvSpPr>
        <p:spPr/>
        <p:txBody>
          <a:bodyPr/>
          <a:lstStyle/>
          <a:p>
            <a:fld id="{6D72A216-2807-4B17-B93F-D97B03D83585}" type="slidenum">
              <a:rPr lang="en-US" smtClean="0"/>
              <a:t>15</a:t>
            </a:fld>
            <a:endParaRPr lang="en-US"/>
          </a:p>
        </p:txBody>
      </p:sp>
      <p:sp>
        <p:nvSpPr>
          <p:cNvPr id="5" name="Footer Placeholder 4">
            <a:extLst>
              <a:ext uri="{FF2B5EF4-FFF2-40B4-BE49-F238E27FC236}">
                <a16:creationId xmlns:a16="http://schemas.microsoft.com/office/drawing/2014/main" id="{7B07F17D-8A18-482C-AA92-1BA0FD993E9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9959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required tasks for the NSCAS Growth Assessments. First student rosters need to be imported into Map Growth and will sync over to Acacia nightly. Any accommodations, not tested codes, or any other test specific attributes need to be added within Acacia. Optionally, classes created in Map Growth will sync to Acacia as student groups for testing and reporting. Test tickets also must be printed and securely distributed to students prior to testing. Student progress during the assessment is monitored by the Proctor. Reports will be available 24-72 hours after testing.  Finally, we also ask that data such as student demographics, NTC's and accommodations be entered and maintained throughout the window for data quality.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16</a:t>
            </a:fld>
            <a:endParaRPr lang="en-US"/>
          </a:p>
        </p:txBody>
      </p:sp>
    </p:spTree>
    <p:extLst>
      <p:ext uri="{BB962C8B-B14F-4D97-AF65-F5344CB8AC3E}">
        <p14:creationId xmlns:p14="http://schemas.microsoft.com/office/powerpoint/2010/main" val="122813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 will cover Rostering.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17</a:t>
            </a:fld>
            <a:endParaRPr lang="en-US"/>
          </a:p>
        </p:txBody>
      </p:sp>
    </p:spTree>
    <p:extLst>
      <p:ext uri="{BB962C8B-B14F-4D97-AF65-F5344CB8AC3E}">
        <p14:creationId xmlns:p14="http://schemas.microsoft.com/office/powerpoint/2010/main" val="260950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Districts will continue to roster students into the appropriate term in map growth using their existing rostering processes, whether that's manual or using automated rostering such as clever. Keep in mind for clever only, data from the current term will be synced. Please confirm your map growth test start date to ensure student data is synced. Prior to the test window date, student updates must be made prior to the sync to get accurate information into map. Student information will be synced to NSCAS Growth nightly starting on March 4th.  Any student updates and clever and changes to that term start date must be made by end of day on February 29, as the data syncs from map growth to Acacia. </a:t>
            </a:r>
          </a:p>
        </p:txBody>
      </p:sp>
      <p:sp>
        <p:nvSpPr>
          <p:cNvPr id="4" name="Slide Number Placeholder 3"/>
          <p:cNvSpPr>
            <a:spLocks noGrp="1"/>
          </p:cNvSpPr>
          <p:nvPr>
            <p:ph type="sldNum" sz="quarter" idx="10"/>
          </p:nvPr>
        </p:nvSpPr>
        <p:spPr/>
        <p:txBody>
          <a:bodyPr/>
          <a:lstStyle/>
          <a:p>
            <a:fld id="{6D72A216-2807-4B17-B93F-D97B03D83585}" type="slidenum">
              <a:rPr lang="en-US" smtClean="0"/>
              <a:t>18</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3439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source of truth for student demographic data is map growth. The process follows these steps. Districts roster students to map Growth, Data syncs from map growth over to NSCAS Growth or Acacia nightly, student registrations are automatically created and the appropriate tests are assigned ,and then this updated information will show in Acacia for NSCAS growth that initial sync is going to create. The test registrations and the data will continue to sync nightly starting on March 4th. </a:t>
            </a:r>
          </a:p>
        </p:txBody>
      </p:sp>
      <p:sp>
        <p:nvSpPr>
          <p:cNvPr id="4" name="Slide Number Placeholder 3"/>
          <p:cNvSpPr>
            <a:spLocks noGrp="1"/>
          </p:cNvSpPr>
          <p:nvPr>
            <p:ph type="sldNum" sz="quarter" idx="10"/>
          </p:nvPr>
        </p:nvSpPr>
        <p:spPr/>
        <p:txBody>
          <a:bodyPr/>
          <a:lstStyle/>
          <a:p>
            <a:fld id="{6D72A216-2807-4B17-B93F-D97B03D83585}" type="slidenum">
              <a:rPr lang="en-US" smtClean="0"/>
              <a:t>19</a:t>
            </a:fld>
            <a:endParaRPr lang="en-US"/>
          </a:p>
        </p:txBody>
      </p:sp>
      <p:sp>
        <p:nvSpPr>
          <p:cNvPr id="5" name="Footer Placeholder 4">
            <a:extLst>
              <a:ext uri="{FF2B5EF4-FFF2-40B4-BE49-F238E27FC236}">
                <a16:creationId xmlns:a16="http://schemas.microsoft.com/office/drawing/2014/main" id="{F257C3F9-2A24-47ED-9B30-DF914C45E1B6}"/>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63074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approximately 40 questions for ELA and Math, and it will take students roughly 90 minutes to complete. Science has between 35-38 questions for grade 5 and between 37-39 questions for grade 8. Districts have flexibility in scheduling these tests during the testing window. Tests can be taken Monday through Friday, 6:00 AM to 7:00 PM Central Time. We also recommend ending testing by 5 PM Central Time on Fridays. We recommend one to two settings each for ELA and for math, but schools may schedule 2 sessions per subject as a local decision. </a:t>
            </a:r>
          </a:p>
        </p:txBody>
      </p:sp>
      <p:sp>
        <p:nvSpPr>
          <p:cNvPr id="4" name="Slide Number Placeholder 3"/>
          <p:cNvSpPr>
            <a:spLocks noGrp="1"/>
          </p:cNvSpPr>
          <p:nvPr>
            <p:ph type="sldNum" sz="quarter" idx="10"/>
          </p:nvPr>
        </p:nvSpPr>
        <p:spPr/>
        <p:txBody>
          <a:bodyPr/>
          <a:lstStyle/>
          <a:p>
            <a:fld id="{CDFF2A5C-00B7-47B9-AE30-D8321488DBFD}" type="slidenum">
              <a:rPr lang="en-US" smtClean="0"/>
              <a:t>2</a:t>
            </a:fld>
            <a:endParaRPr lang="en-US"/>
          </a:p>
        </p:txBody>
      </p:sp>
      <p:sp>
        <p:nvSpPr>
          <p:cNvPr id="5" name="Footer Placeholder 4">
            <a:extLst>
              <a:ext uri="{FF2B5EF4-FFF2-40B4-BE49-F238E27FC236}">
                <a16:creationId xmlns:a16="http://schemas.microsoft.com/office/drawing/2014/main" id="{5DBB1277-EEF6-46C6-A94D-784B9C558470}"/>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5144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the district's responsibility to ensure student data is up to date in their student information system and advisor systems and then imported into Map Growth for testing. Districts can use the registration report within Acacia's Operational Reports to make any edits to test attributes such as accommodations or not tested codes in bulk and then can reimport that file into Acacia.  Overnight processing is required for these changes and the import can only handle 10 thousand student records at a time. You can choose to only import changes or upload multiple files if you do have more students that you need to make changes to. Please note that any student demographic information comes over from map growth, so those cannot be changed directly in Acacia.  You need to make any changes to student demographics directly within map growth and then wait for that overnight sync in Map Growth over to Acacia. </a:t>
            </a:r>
            <a:endParaRPr lang="en-US">
              <a:ea typeface="Calibri"/>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20</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02963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groups for testing and reporting will be synced from MAP Growth nightly with the other student data. As this data comes over from map growth, any changes to these classes must also be done within the map growth roster or the Map growth platform. If a student moves out of a district, that district will need to unenroll the student in Map Growth and un-roster them from the current term. That district may then need to apply an appropriate, not tested code to any students who have left. If they see, they still appear in Acacia for NSCAS growth.</a:t>
            </a:r>
          </a:p>
          <a:p>
            <a:endParaRPr lang="en-US">
              <a:ea typeface="Calibri"/>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21</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65889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cover Accessibility options for the NSCAS Growth Assessments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22</a:t>
            </a:fld>
            <a:endParaRPr lang="en-US"/>
          </a:p>
        </p:txBody>
      </p:sp>
    </p:spTree>
    <p:extLst>
      <p:ext uri="{BB962C8B-B14F-4D97-AF65-F5344CB8AC3E}">
        <p14:creationId xmlns:p14="http://schemas.microsoft.com/office/powerpoint/2010/main" val="4209838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Students with disabilities must be included in the NSCAS Growth and NSCAS General assessments in the following ways. </a:t>
            </a:r>
            <a:r>
              <a:rPr lang="en-US"/>
              <a:t>Students may be tested on these assessments with or without accommodations.  Any accommodations provided to students must be specified in the student's IEP, 504 plan or English Learner plan and used during instruction throughout the year.  Districts should still ensure the students IEP, 504 plan and/or English Learner status is indicated on their profile in advisor. </a:t>
            </a:r>
          </a:p>
        </p:txBody>
      </p:sp>
      <p:sp>
        <p:nvSpPr>
          <p:cNvPr id="4" name="Slide Number Placeholder 3"/>
          <p:cNvSpPr>
            <a:spLocks noGrp="1"/>
          </p:cNvSpPr>
          <p:nvPr>
            <p:ph type="sldNum" sz="quarter" idx="10"/>
          </p:nvPr>
        </p:nvSpPr>
        <p:spPr/>
        <p:txBody>
          <a:bodyPr/>
          <a:lstStyle/>
          <a:p>
            <a:fld id="{6D72A216-2807-4B17-B93F-D97B03D83585}" type="slidenum">
              <a:rPr lang="en-US" smtClean="0"/>
              <a:t>23</a:t>
            </a:fld>
            <a:endParaRPr lang="en-US"/>
          </a:p>
        </p:txBody>
      </p:sp>
      <p:sp>
        <p:nvSpPr>
          <p:cNvPr id="5" name="Footer Placeholder 4">
            <a:extLst>
              <a:ext uri="{FF2B5EF4-FFF2-40B4-BE49-F238E27FC236}">
                <a16:creationId xmlns:a16="http://schemas.microsoft.com/office/drawing/2014/main" id="{F852685C-3B6A-47A3-A40E-3284174039C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45234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Next we will cover Universal tools and features that are available to all students.  Universal tools that can be provided include </a:t>
            </a:r>
            <a:r>
              <a:rPr lang="en-US" dirty="0"/>
              <a:t>scratch paper and math reference sheets, which are both available in the online assessment or can be printed and distributed to students from the assessment portal.  Embedded Universal tools and features include a highlighter, notepad, Zoom, line reader, answer eliminator, a ruler and protractor with applicable questions, graph paper, color contrast options and once again, those math reference sheets for linguistic supports.  One change to the Universal features is Magnify which is now Zoom.  The feature is still the same, but the name has changed to Zoom. </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CDFF2A5C-00B7-47B9-AE30-D8321488DBFD}" type="slidenum">
              <a:rPr lang="en-US" smtClean="0"/>
              <a:t>24</a:t>
            </a:fld>
            <a:endParaRPr lang="en-US"/>
          </a:p>
        </p:txBody>
      </p:sp>
      <p:sp>
        <p:nvSpPr>
          <p:cNvPr id="5" name="Footer Placeholder 4">
            <a:extLst>
              <a:ext uri="{FF2B5EF4-FFF2-40B4-BE49-F238E27FC236}">
                <a16:creationId xmlns:a16="http://schemas.microsoft.com/office/drawing/2014/main" id="{361747CA-FDB9-4C1B-A58C-BEB3871D6E83}"/>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73065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Zoom has replaced Magnify while students are interacting with the test or the Item Type Samplers in the Secure Browser.  We recommend using the Secure Browser for the Item Type Samplers so students can interact with Zoom.  Magnify will still appear on the Item Type Samplers when not using the Secure Browser. When a user clicks on the Zoom icon, a plus or minus sign will appear for the student to enlarge their screen.</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25</a:t>
            </a:fld>
            <a:endParaRPr lang="en-US"/>
          </a:p>
        </p:txBody>
      </p:sp>
    </p:spTree>
    <p:extLst>
      <p:ext uri="{BB962C8B-B14F-4D97-AF65-F5344CB8AC3E}">
        <p14:creationId xmlns:p14="http://schemas.microsoft.com/office/powerpoint/2010/main" val="3888794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Linguistic supports include text to speech in English and Spanish and Spanish translations for both online and the paper assessment.  Accommodations include test to speech in English and Spanish, Spanish Translations and an embedded calculator for all math items.  The link to the accessibility manual includes all of the embedded and non-embedded linguistic supports and accommodations available.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26</a:t>
            </a:fld>
            <a:endParaRPr lang="en-US"/>
          </a:p>
        </p:txBody>
      </p:sp>
    </p:spTree>
    <p:extLst>
      <p:ext uri="{BB962C8B-B14F-4D97-AF65-F5344CB8AC3E}">
        <p14:creationId xmlns:p14="http://schemas.microsoft.com/office/powerpoint/2010/main" val="1304478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Text to speech is available in both English and Spanish. Text to speech for Math is now available as a designated feature, which means students that benefit from having text to speech but do not have an IEP, 504 plan and are not English Learners, can access and may be eligible to use text to speech as a designated feature. These students should regularly have access to text to speech during instruction.  No student should have access to text to speech if they do not use it regularly as part of their instruction.  This accommodation will be indicated on the student's test registration profile. Districts should still ensure the student's IEP, 504 plan and or English learner status is indicated on their profile in Adviser systems.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27</a:t>
            </a:fld>
            <a:endParaRPr lang="en-US"/>
          </a:p>
        </p:txBody>
      </p:sp>
    </p:spTree>
    <p:extLst>
      <p:ext uri="{BB962C8B-B14F-4D97-AF65-F5344CB8AC3E}">
        <p14:creationId xmlns:p14="http://schemas.microsoft.com/office/powerpoint/2010/main" val="4239484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selecting text to speech manually, go to the student's profile, select accessibility supports, the subject for text to speech and then save the changes at the bottom.</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28</a:t>
            </a:fld>
            <a:endParaRPr lang="en-US"/>
          </a:p>
        </p:txBody>
      </p:sp>
    </p:spTree>
    <p:extLst>
      <p:ext uri="{BB962C8B-B14F-4D97-AF65-F5344CB8AC3E}">
        <p14:creationId xmlns:p14="http://schemas.microsoft.com/office/powerpoint/2010/main" val="1501517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 embedded calculator should only be selected for students with IEPs or 504 plans. Guidance for the use of a calculator on the math assessment is located in the Accessibility Manual. If a student has a calculator for an accommodation, they will have the use of the calculator throughout the test.  A basic calculator is used for grades 3-6 and a scientific calculator is used for grades 7-8. The calculator accommodation will appear on the toolbar when it is enabled.</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29</a:t>
            </a:fld>
            <a:endParaRPr lang="en-US"/>
          </a:p>
        </p:txBody>
      </p:sp>
    </p:spTree>
    <p:extLst>
      <p:ext uri="{BB962C8B-B14F-4D97-AF65-F5344CB8AC3E}">
        <p14:creationId xmlns:p14="http://schemas.microsoft.com/office/powerpoint/2010/main" val="53987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spring test window opens on April 1, 2024 and closes on May 10, 2024. Assessment delivery types include online and paper-pencil tests. </a:t>
            </a:r>
            <a:r>
              <a:rPr lang="en-US" dirty="0"/>
              <a:t>Paper forms can be requested via the NSCAS Growth system.  Standard paper is available as print on demand, while Braille is shipped out to the District Assessment Contact.</a:t>
            </a:r>
          </a:p>
        </p:txBody>
      </p:sp>
      <p:sp>
        <p:nvSpPr>
          <p:cNvPr id="4" name="Slide Number Placeholder 3"/>
          <p:cNvSpPr>
            <a:spLocks noGrp="1"/>
          </p:cNvSpPr>
          <p:nvPr>
            <p:ph type="sldNum" sz="quarter" idx="10"/>
          </p:nvPr>
        </p:nvSpPr>
        <p:spPr/>
        <p:txBody>
          <a:bodyPr/>
          <a:lstStyle/>
          <a:p>
            <a:fld id="{6D72A216-2807-4B17-B93F-D97B03D83585}" type="slidenum">
              <a:rPr lang="en-US" smtClean="0"/>
              <a:t>3</a:t>
            </a:fld>
            <a:endParaRPr lang="en-US"/>
          </a:p>
        </p:txBody>
      </p:sp>
      <p:sp>
        <p:nvSpPr>
          <p:cNvPr id="5" name="Footer Placeholder 4">
            <a:extLst>
              <a:ext uri="{FF2B5EF4-FFF2-40B4-BE49-F238E27FC236}">
                <a16:creationId xmlns:a16="http://schemas.microsoft.com/office/drawing/2014/main" id="{17DBFA15-E9C6-4E1C-BAFB-A4D0C67C115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438157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Students can receive a paper test as an accommodation with a documented need through an IEP, 504 Plan, or an English Learner Plan.  The need must be indicated on the student profile in Acacia. A secure SFTP link will be provided to the District Assessment Contact where the test materials for English, Spanish, and/or Large Print can be downloaded and printed. Directions for enlarging a large print test are located in the Assessment Coordinator's Guide.  Braille assessments will be shipped to the District Assessment Contact. When the student has completed their assessment, a scribe must transcribe the student's responses into the online test delivery system exactly as the student has responded.  This ensures that the student's responses are scored and it removes shipping and processing time.  Local districts will destroy test materials in a secure manner. Nothing is required to be returned.</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30</a:t>
            </a:fld>
            <a:endParaRPr lang="en-US"/>
          </a:p>
        </p:txBody>
      </p:sp>
    </p:spTree>
    <p:extLst>
      <p:ext uri="{BB962C8B-B14F-4D97-AF65-F5344CB8AC3E}">
        <p14:creationId xmlns:p14="http://schemas.microsoft.com/office/powerpoint/2010/main" val="2482488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Paper can be assigned like other accommodations in the student's profile.</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31</a:t>
            </a:fld>
            <a:endParaRPr lang="en-US"/>
          </a:p>
        </p:txBody>
      </p:sp>
    </p:spTree>
    <p:extLst>
      <p:ext uri="{BB962C8B-B14F-4D97-AF65-F5344CB8AC3E}">
        <p14:creationId xmlns:p14="http://schemas.microsoft.com/office/powerpoint/2010/main" val="98186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following Accessibility supports are available as universal tools or accommodations for students in the NSCAS platform.</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32</a:t>
            </a:fld>
            <a:endParaRPr lang="en-US"/>
          </a:p>
        </p:txBody>
      </p:sp>
    </p:spTree>
    <p:extLst>
      <p:ext uri="{BB962C8B-B14F-4D97-AF65-F5344CB8AC3E}">
        <p14:creationId xmlns:p14="http://schemas.microsoft.com/office/powerpoint/2010/main" val="1928037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testing location is the district and school of attendance or enrolled.  Students testing at different buildings can be assigned a testing location during registration.  Proctors at these alternate locations can access test tickets to test students.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33</a:t>
            </a:fld>
            <a:endParaRPr lang="en-US"/>
          </a:p>
        </p:txBody>
      </p:sp>
    </p:spTree>
    <p:extLst>
      <p:ext uri="{BB962C8B-B14F-4D97-AF65-F5344CB8AC3E}">
        <p14:creationId xmlns:p14="http://schemas.microsoft.com/office/powerpoint/2010/main" val="1781205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testing location highlighted in red is the school providing the testing for the student.</a:t>
            </a:r>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34</a:t>
            </a:fld>
            <a:endParaRPr lang="en-US"/>
          </a:p>
        </p:txBody>
      </p:sp>
    </p:spTree>
    <p:extLst>
      <p:ext uri="{BB962C8B-B14F-4D97-AF65-F5344CB8AC3E}">
        <p14:creationId xmlns:p14="http://schemas.microsoft.com/office/powerpoint/2010/main" val="3838369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Next up we have Not Tested Codes for NSCAS Assessment Management.</a:t>
            </a:r>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35</a:t>
            </a:fld>
            <a:endParaRPr lang="en-US"/>
          </a:p>
        </p:txBody>
      </p:sp>
    </p:spTree>
    <p:extLst>
      <p:ext uri="{BB962C8B-B14F-4D97-AF65-F5344CB8AC3E}">
        <p14:creationId xmlns:p14="http://schemas.microsoft.com/office/powerpoint/2010/main" val="4251388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an explanation of the Not Tested Codes on the next two screens.  There is a new Not Tested Code this year which is Left Before the Window in case students leave your district before the test window started.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36</a:t>
            </a:fld>
            <a:endParaRPr lang="en-US"/>
          </a:p>
        </p:txBody>
      </p:sp>
      <p:sp>
        <p:nvSpPr>
          <p:cNvPr id="5" name="Footer Placeholder 4">
            <a:extLst>
              <a:ext uri="{FF2B5EF4-FFF2-40B4-BE49-F238E27FC236}">
                <a16:creationId xmlns:a16="http://schemas.microsoft.com/office/drawing/2014/main" id="{4B9C9C33-8356-4419-87A5-117B2CDF6617}"/>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24304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tested codes can be added in the student's profile under Accessibility supports</a:t>
            </a:r>
          </a:p>
        </p:txBody>
      </p:sp>
      <p:sp>
        <p:nvSpPr>
          <p:cNvPr id="4" name="Slide Number Placeholder 3"/>
          <p:cNvSpPr>
            <a:spLocks noGrp="1"/>
          </p:cNvSpPr>
          <p:nvPr>
            <p:ph type="sldNum" sz="quarter" idx="10"/>
          </p:nvPr>
        </p:nvSpPr>
        <p:spPr/>
        <p:txBody>
          <a:bodyPr/>
          <a:lstStyle/>
          <a:p>
            <a:fld id="{6D72A216-2807-4B17-B93F-D97B03D83585}" type="slidenum">
              <a:rPr lang="en-US" smtClean="0"/>
              <a:t>37</a:t>
            </a:fld>
            <a:endParaRPr lang="en-US"/>
          </a:p>
        </p:txBody>
      </p:sp>
      <p:sp>
        <p:nvSpPr>
          <p:cNvPr id="5" name="Footer Placeholder 4">
            <a:extLst>
              <a:ext uri="{FF2B5EF4-FFF2-40B4-BE49-F238E27FC236}">
                <a16:creationId xmlns:a16="http://schemas.microsoft.com/office/drawing/2014/main" id="{C5E9489F-BBEC-4BBD-9403-6FF746CCF9C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599158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names of the not tested codes will appear in a drop down. The following not tested codes require approval from the Nebraska Department of Education before they should be selected; Exception, Invalid, Other, Emergency medical waiver, and Removal.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38</a:t>
            </a:fld>
            <a:endParaRPr lang="en-US"/>
          </a:p>
        </p:txBody>
      </p:sp>
    </p:spTree>
    <p:extLst>
      <p:ext uri="{BB962C8B-B14F-4D97-AF65-F5344CB8AC3E}">
        <p14:creationId xmlns:p14="http://schemas.microsoft.com/office/powerpoint/2010/main" val="1996950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Tested Codes can be updated on the Manage online testing screen as shown here by clicking on the red icon on the right with the paper and pencil</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39</a:t>
            </a:fld>
            <a:endParaRPr lang="en-US"/>
          </a:p>
        </p:txBody>
      </p:sp>
    </p:spTree>
    <p:extLst>
      <p:ext uri="{BB962C8B-B14F-4D97-AF65-F5344CB8AC3E}">
        <p14:creationId xmlns:p14="http://schemas.microsoft.com/office/powerpoint/2010/main" val="144355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keep in mind that the estimated test taking time does not include test ticket distribution, launching the secure browser application, or students logging in. Students can pause their tests by logging out, and students will automatically be logged out after 15 minutes of no activity. Please note, students can log back in with their test ticket if they're resuming a paused test. </a:t>
            </a:r>
          </a:p>
        </p:txBody>
      </p:sp>
      <p:sp>
        <p:nvSpPr>
          <p:cNvPr id="4" name="Slide Number Placeholder 3"/>
          <p:cNvSpPr>
            <a:spLocks noGrp="1"/>
          </p:cNvSpPr>
          <p:nvPr>
            <p:ph type="sldNum" sz="quarter" idx="10"/>
          </p:nvPr>
        </p:nvSpPr>
        <p:spPr/>
        <p:txBody>
          <a:bodyPr/>
          <a:lstStyle/>
          <a:p>
            <a:fld id="{6D72A216-2807-4B17-B93F-D97B03D83585}" type="slidenum">
              <a:rPr lang="en-US" smtClean="0"/>
              <a:t>4</a:t>
            </a:fld>
            <a:endParaRPr lang="en-US"/>
          </a:p>
        </p:txBody>
      </p:sp>
      <p:sp>
        <p:nvSpPr>
          <p:cNvPr id="5" name="Footer Placeholder 4">
            <a:extLst>
              <a:ext uri="{FF2B5EF4-FFF2-40B4-BE49-F238E27FC236}">
                <a16:creationId xmlns:a16="http://schemas.microsoft.com/office/drawing/2014/main" id="{853E4689-99AD-49AA-8BCB-B7D3140CB654}"/>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411422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up, we will cover how to </a:t>
            </a:r>
            <a:r>
              <a:rPr lang="en-US" dirty="0" err="1">
                <a:cs typeface="Calibri"/>
              </a:rPr>
              <a:t>pepare</a:t>
            </a:r>
            <a:r>
              <a:rPr lang="en-US" dirty="0">
                <a:cs typeface="Calibri"/>
              </a:rPr>
              <a:t> for and monitor the assessment.</a:t>
            </a:r>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40</a:t>
            </a:fld>
            <a:endParaRPr lang="en-US"/>
          </a:p>
        </p:txBody>
      </p:sp>
    </p:spTree>
    <p:extLst>
      <p:ext uri="{BB962C8B-B14F-4D97-AF65-F5344CB8AC3E}">
        <p14:creationId xmlns:p14="http://schemas.microsoft.com/office/powerpoint/2010/main" val="2388887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roles that are used for testing, along the top you see the roles and along the left are the permissions so both District and School Assessment Coordinators can assign accommodations, assign not tested codes, create student groups in MAP Growth, view and manage online testing and print test tickets. The Proctor is also able to view the Manage Online Testing dashboard, print tickets as needed and actively proctor registered tests.</a:t>
            </a:r>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41</a:t>
            </a:fld>
            <a:endParaRPr lang="en-US"/>
          </a:p>
        </p:txBody>
      </p:sp>
    </p:spTree>
    <p:extLst>
      <p:ext uri="{BB962C8B-B14F-4D97-AF65-F5344CB8AC3E}">
        <p14:creationId xmlns:p14="http://schemas.microsoft.com/office/powerpoint/2010/main" val="1367481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tickets can be generated and printed in multiple ways. They can be generated as PDFs, either one or four per page, or generated as a CSV if you'd prefer to format and print in your own formatting. Test tickets are accessed from the Manage Online Testing dashboard and can be accessed individually under a student's profile. If needed, proctors also have the ability to print on demand and will have access to a roster of students in their testing group. Students do not have to be in a group to have access to a ticket or to take the test. As long as the student has their test ticket available, they can log in and test without the Proctor needing to take any actions in the online system. </a:t>
            </a:r>
          </a:p>
        </p:txBody>
      </p:sp>
      <p:sp>
        <p:nvSpPr>
          <p:cNvPr id="4" name="Slide Number Placeholder 3"/>
          <p:cNvSpPr>
            <a:spLocks noGrp="1"/>
          </p:cNvSpPr>
          <p:nvPr>
            <p:ph type="sldNum" sz="quarter" idx="10"/>
          </p:nvPr>
        </p:nvSpPr>
        <p:spPr/>
        <p:txBody>
          <a:bodyPr/>
          <a:lstStyle/>
          <a:p>
            <a:fld id="{6D72A216-2807-4B17-B93F-D97B03D83585}" type="slidenum">
              <a:rPr lang="en-US" smtClean="0"/>
              <a:t>42</a:t>
            </a:fld>
            <a:endParaRPr lang="en-US"/>
          </a:p>
        </p:txBody>
      </p:sp>
      <p:sp>
        <p:nvSpPr>
          <p:cNvPr id="5" name="Footer Placeholder 4">
            <a:extLst>
              <a:ext uri="{FF2B5EF4-FFF2-40B4-BE49-F238E27FC236}">
                <a16:creationId xmlns:a16="http://schemas.microsoft.com/office/drawing/2014/main" id="{D4BC02EE-169F-42E7-BA41-B893218CA0E7}"/>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224547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within Manage Online Testing, you can select the students you need to test and click the Print All Tickets button and you'll have the option to choose from one or four to a page. Here along the bottom right is a preview of how the student test tickets will look and please note the login credentials on the top right corner. There are three credentials students will need to log in and take the assessment. </a:t>
            </a:r>
          </a:p>
          <a:p>
            <a:endParaRPr lang="en-US">
              <a:cs typeface="Calibri"/>
            </a:endParaRPr>
          </a:p>
        </p:txBody>
      </p:sp>
      <p:sp>
        <p:nvSpPr>
          <p:cNvPr id="4" name="Slide Number Placeholder 3"/>
          <p:cNvSpPr>
            <a:spLocks noGrp="1"/>
          </p:cNvSpPr>
          <p:nvPr>
            <p:ph type="sldNum" sz="quarter" idx="10"/>
          </p:nvPr>
        </p:nvSpPr>
        <p:spPr/>
        <p:txBody>
          <a:bodyPr/>
          <a:lstStyle/>
          <a:p>
            <a:fld id="{6D72A216-2807-4B17-B93F-D97B03D83585}" type="slidenum">
              <a:rPr lang="en-US" smtClean="0"/>
              <a:t>43</a:t>
            </a:fld>
            <a:endParaRPr lang="en-US"/>
          </a:p>
        </p:txBody>
      </p:sp>
      <p:sp>
        <p:nvSpPr>
          <p:cNvPr id="5" name="Footer Placeholder 4">
            <a:extLst>
              <a:ext uri="{FF2B5EF4-FFF2-40B4-BE49-F238E27FC236}">
                <a16:creationId xmlns:a16="http://schemas.microsoft.com/office/drawing/2014/main" id="{D18BB347-2D74-4483-89F5-7EDB360065DB}"/>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864471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certain circumstances, a student's test can be reset by contacting Partner Support. Some of these circumstances include a student signing in under the wrong name, student began testing in the wrong language or with the wrong accommodations available, or situations such as an emergency. Please review the Nebraska Department of Education's guidance for when a test reset is applicable. Also, please note that reset requests must come from the district Assessment Coordinator to Partner Support.  NWEA will automatically log and grant the request, but the Nebraska Department of Education will regularly review these logs to ensure there is no misuse or abuse.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44</a:t>
            </a:fld>
            <a:endParaRPr lang="en-US"/>
          </a:p>
        </p:txBody>
      </p:sp>
    </p:spTree>
    <p:extLst>
      <p:ext uri="{BB962C8B-B14F-4D97-AF65-F5344CB8AC3E}">
        <p14:creationId xmlns:p14="http://schemas.microsoft.com/office/powerpoint/2010/main" val="2666544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help track testing progress throughout the window, operational reports are available to District Assessment Coordinator and School Assessment Coordinator users within Acacia. You can click reports along the left and then operational. You can then choose the needed report type from the drop down.</a:t>
            </a: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45</a:t>
            </a:fld>
            <a:endParaRPr lang="en-US"/>
          </a:p>
        </p:txBody>
      </p:sp>
    </p:spTree>
    <p:extLst>
      <p:ext uri="{BB962C8B-B14F-4D97-AF65-F5344CB8AC3E}">
        <p14:creationId xmlns:p14="http://schemas.microsoft.com/office/powerpoint/2010/main" val="91384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the various operational reports are listed. The Materials Order report will summarize which and how many paper tests have been requested by the district. The organization report will show a list of which schools are part of your district. Just to validate the registration report is going to give an export of all students that have been rostered to the system. This is a great one to download if you need to make any changes in bulk to things like accommodations or not tested codes and can be reuploaded into Acacia. The Student Mobility Report is going to show which students that have transferred in or out of your district or any schools within your district. The Summary Testing Status report will provide totals of which tests are in which status. So you can see how many students are complete, not started, et cetera. The testing status report will show the status of each student's test individually, so you get a little more student level detail.</a:t>
            </a:r>
          </a:p>
          <a:p>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46</a:t>
            </a:fld>
            <a:endParaRPr lang="en-US"/>
          </a:p>
        </p:txBody>
      </p:sp>
    </p:spTree>
    <p:extLst>
      <p:ext uri="{BB962C8B-B14F-4D97-AF65-F5344CB8AC3E}">
        <p14:creationId xmlns:p14="http://schemas.microsoft.com/office/powerpoint/2010/main" val="941134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process that needs to take place for student mobility. MAP Growth is the source of truth for student data.  If a student transfers out of your district, they must be un-rostered from the current term in MAP Growth so they do not continue coming through to Acacia through the sync. In MAP Growth, you can locate the student's profile and remove the current term and save changes. Next the District Assessment Contact will transfer the student to the new school in Acacia. We recommend keeping the student's historical testing data on the MAP Growth side by submitting the MAP District Transfer Form linked on the slide. If you are using clever, you will want to choose to stop sharing this student as part of your data set so they are no longer being synced into MAP Growth.  Once the student is rostered in the new district, they will be available to test at the new location and their reports will be available there. </a:t>
            </a:r>
          </a:p>
        </p:txBody>
      </p:sp>
      <p:sp>
        <p:nvSpPr>
          <p:cNvPr id="4" name="Slide Number Placeholder 3"/>
          <p:cNvSpPr>
            <a:spLocks noGrp="1"/>
          </p:cNvSpPr>
          <p:nvPr>
            <p:ph type="sldNum" sz="quarter" idx="5"/>
          </p:nvPr>
        </p:nvSpPr>
        <p:spPr/>
        <p:txBody>
          <a:bodyPr/>
          <a:lstStyle/>
          <a:p>
            <a:fld id="{CDFF2A5C-00B7-47B9-AE30-D8321488DBFD}" type="slidenum">
              <a:rPr lang="en-US" smtClean="0"/>
              <a:t>47</a:t>
            </a:fld>
            <a:endParaRPr lang="en-US"/>
          </a:p>
        </p:txBody>
      </p:sp>
      <p:sp>
        <p:nvSpPr>
          <p:cNvPr id="5" name="Footer Placeholder 4">
            <a:extLst>
              <a:ext uri="{FF2B5EF4-FFF2-40B4-BE49-F238E27FC236}">
                <a16:creationId xmlns:a16="http://schemas.microsoft.com/office/drawing/2014/main" id="{DBAF30BD-1DCF-4779-877D-B8B99760B70E}"/>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917768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the responsibility of the building principal with assistance from the District Assessment Contact to provide training. Test administrators, test proctors, and test coordinators must be trained prior to the test administration. Training materials are provided by both NDE and NWEA. School districts may also provide supplementary training materials. Educators and principals will become familiar with specified testing practices and appropriate assessment accessibility supports for testing through the Accessibility Manual. The building principal's signature on a signed security agreement affirms they will insure all staff have been trained.</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48</a:t>
            </a:fld>
            <a:endParaRPr lang="en-US"/>
          </a:p>
        </p:txBody>
      </p:sp>
    </p:spTree>
    <p:extLst>
      <p:ext uri="{BB962C8B-B14F-4D97-AF65-F5344CB8AC3E}">
        <p14:creationId xmlns:p14="http://schemas.microsoft.com/office/powerpoint/2010/main" val="985463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we're going to cover what the Proctor and student experience  is like.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49</a:t>
            </a:fld>
            <a:endParaRPr lang="en-US"/>
          </a:p>
        </p:txBody>
      </p:sp>
    </p:spTree>
    <p:extLst>
      <p:ext uri="{BB962C8B-B14F-4D97-AF65-F5344CB8AC3E}">
        <p14:creationId xmlns:p14="http://schemas.microsoft.com/office/powerpoint/2010/main" val="241739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Next up we have technology Readiness</a:t>
            </a:r>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a:t>
            </a:fld>
            <a:endParaRPr lang="en-US"/>
          </a:p>
        </p:txBody>
      </p:sp>
    </p:spTree>
    <p:extLst>
      <p:ext uri="{BB962C8B-B14F-4D97-AF65-F5344CB8AC3E}">
        <p14:creationId xmlns:p14="http://schemas.microsoft.com/office/powerpoint/2010/main" val="1020582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is the student needs to launch the secure browser application on their device, as shown here with that blue NWEA icon. Next, the student will log in using the three credentials on their test ticket; the username, password and session ID, . Then student verifies the information they see is accurate, so it shows their correct name, grade, subject. The Proctor will walk around the room, monitoring and confirming everyone is logging in using the correct credentials. Once the Proctor has confirmed, the Proctor will give verbal approval to start and the students will continue and begin the assessment. </a:t>
            </a:r>
          </a:p>
        </p:txBody>
      </p:sp>
      <p:sp>
        <p:nvSpPr>
          <p:cNvPr id="4" name="Slide Number Placeholder 3"/>
          <p:cNvSpPr>
            <a:spLocks noGrp="1"/>
          </p:cNvSpPr>
          <p:nvPr>
            <p:ph type="sldNum" sz="quarter" idx="10"/>
          </p:nvPr>
        </p:nvSpPr>
        <p:spPr/>
        <p:txBody>
          <a:bodyPr/>
          <a:lstStyle/>
          <a:p>
            <a:fld id="{6D72A216-2807-4B17-B93F-D97B03D83585}" type="slidenum">
              <a:rPr lang="en-US" smtClean="0"/>
              <a:t>50</a:t>
            </a:fld>
            <a:endParaRPr lang="en-US"/>
          </a:p>
        </p:txBody>
      </p:sp>
      <p:sp>
        <p:nvSpPr>
          <p:cNvPr id="5" name="Footer Placeholder 4">
            <a:extLst>
              <a:ext uri="{FF2B5EF4-FFF2-40B4-BE49-F238E27FC236}">
                <a16:creationId xmlns:a16="http://schemas.microsoft.com/office/drawing/2014/main" id="{1F392F6D-0315-4052-A57D-85E1D4B042D1}"/>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084863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screenshot showing what it looks like on the student's side.  When they login, they will see this screen with the three credentials.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51</a:t>
            </a:fld>
            <a:endParaRPr lang="en-US"/>
          </a:p>
        </p:txBody>
      </p:sp>
      <p:sp>
        <p:nvSpPr>
          <p:cNvPr id="5" name="Footer Placeholder 4">
            <a:extLst>
              <a:ext uri="{FF2B5EF4-FFF2-40B4-BE49-F238E27FC236}">
                <a16:creationId xmlns:a16="http://schemas.microsoft.com/office/drawing/2014/main" id="{13A809C1-F3E9-4D30-97A2-54267558D8B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757510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the student is logged in, they will see this screen showing their grade and which subject they are taking.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52</a:t>
            </a:fld>
            <a:endParaRPr lang="en-US"/>
          </a:p>
        </p:txBody>
      </p:sp>
    </p:spTree>
    <p:extLst>
      <p:ext uri="{BB962C8B-B14F-4D97-AF65-F5344CB8AC3E}">
        <p14:creationId xmlns:p14="http://schemas.microsoft.com/office/powerpoint/2010/main" val="2812200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stop screen appears next to make sure that the student does not begin the test until they get confirmation from the Proctor to begin.  This is the opportunity for the Proctor to make sure the students are all logging in with their test tickets.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53</a:t>
            </a:fld>
            <a:endParaRPr lang="en-US"/>
          </a:p>
        </p:txBody>
      </p:sp>
    </p:spTree>
    <p:extLst>
      <p:ext uri="{BB962C8B-B14F-4D97-AF65-F5344CB8AC3E}">
        <p14:creationId xmlns:p14="http://schemas.microsoft.com/office/powerpoint/2010/main" val="1049879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student's test is idle for 14.5 minutes, they will get a Time Warning message that they have not interacted with the test for a while and will have 30 seconds to select the okay button before they will be exited from the test automatically.  Once they receive the message that they have been logged out, their only option is to select the exit button.</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54</a:t>
            </a:fld>
            <a:endParaRPr lang="en-US"/>
          </a:p>
        </p:txBody>
      </p:sp>
    </p:spTree>
    <p:extLst>
      <p:ext uri="{BB962C8B-B14F-4D97-AF65-F5344CB8AC3E}">
        <p14:creationId xmlns:p14="http://schemas.microsoft.com/office/powerpoint/2010/main" val="1532303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If for any reason, a student needs to pause their test, they will select the logout button in the upper right corner.  When they log back in with their test ticket, the test will resume where they left of in the test. </a:t>
            </a:r>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55</a:t>
            </a:fld>
            <a:endParaRPr lang="en-US"/>
          </a:p>
        </p:txBody>
      </p:sp>
    </p:spTree>
    <p:extLst>
      <p:ext uri="{BB962C8B-B14F-4D97-AF65-F5344CB8AC3E}">
        <p14:creationId xmlns:p14="http://schemas.microsoft.com/office/powerpoint/2010/main" val="1633988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Once the student has finished their test, they will see the screen that the test is finished.  </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56</a:t>
            </a:fld>
            <a:endParaRPr lang="en-US"/>
          </a:p>
        </p:txBody>
      </p:sp>
      <p:sp>
        <p:nvSpPr>
          <p:cNvPr id="5" name="Footer Placeholder 4">
            <a:extLst>
              <a:ext uri="{FF2B5EF4-FFF2-40B4-BE49-F238E27FC236}">
                <a16:creationId xmlns:a16="http://schemas.microsoft.com/office/drawing/2014/main" id="{E2859060-9FA3-4462-B0AB-26CCEFE4633B}"/>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463278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Proctor can go into Manage Online Testing to see how many students are in each status. Students with not tested codes will show as ready to test.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57</a:t>
            </a:fld>
            <a:endParaRPr lang="en-US"/>
          </a:p>
        </p:txBody>
      </p:sp>
    </p:spTree>
    <p:extLst>
      <p:ext uri="{BB962C8B-B14F-4D97-AF65-F5344CB8AC3E}">
        <p14:creationId xmlns:p14="http://schemas.microsoft.com/office/powerpoint/2010/main" val="2015385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Proctors will be able to monitor status from the test group, school, or can look up students individually.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58</a:t>
            </a:fld>
            <a:endParaRPr lang="en-US"/>
          </a:p>
        </p:txBody>
      </p:sp>
    </p:spTree>
    <p:extLst>
      <p:ext uri="{BB962C8B-B14F-4D97-AF65-F5344CB8AC3E}">
        <p14:creationId xmlns:p14="http://schemas.microsoft.com/office/powerpoint/2010/main" val="10167060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the test status icon keys showing the different test statues to help the proctor understand where the student is in the process.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59</a:t>
            </a:fld>
            <a:endParaRPr lang="en-US"/>
          </a:p>
        </p:txBody>
      </p:sp>
    </p:spTree>
    <p:extLst>
      <p:ext uri="{BB962C8B-B14F-4D97-AF65-F5344CB8AC3E}">
        <p14:creationId xmlns:p14="http://schemas.microsoft.com/office/powerpoint/2010/main" val="46011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prior administrations, the NSCAS Growth NWEA state solutions secure browser must be installed on all student devices prior to testing. This is a different application than the MAP Growth testing app and is represented with a blue icon. The latest version can be downloaded from the website and it's available for Mac, Windows, Chromebooks, and iPads. </a:t>
            </a:r>
          </a:p>
        </p:txBody>
      </p:sp>
      <p:sp>
        <p:nvSpPr>
          <p:cNvPr id="4" name="Slide Number Placeholder 3"/>
          <p:cNvSpPr>
            <a:spLocks noGrp="1"/>
          </p:cNvSpPr>
          <p:nvPr>
            <p:ph type="sldNum" sz="quarter" idx="10"/>
          </p:nvPr>
        </p:nvSpPr>
        <p:spPr/>
        <p:txBody>
          <a:bodyPr/>
          <a:lstStyle/>
          <a:p>
            <a:fld id="{6D72A216-2807-4B17-B93F-D97B03D83585}" type="slidenum">
              <a:rPr lang="en-US" smtClean="0"/>
              <a:t>6</a:t>
            </a:fld>
            <a:endParaRPr lang="en-US"/>
          </a:p>
        </p:txBody>
      </p:sp>
      <p:sp>
        <p:nvSpPr>
          <p:cNvPr id="5" name="Footer Placeholder 4">
            <a:extLst>
              <a:ext uri="{FF2B5EF4-FFF2-40B4-BE49-F238E27FC236}">
                <a16:creationId xmlns:a16="http://schemas.microsoft.com/office/drawing/2014/main" id="{A8FC16CC-185E-4AC1-AFE8-176261B8198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655584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student encounters a problem with an item, a problem item report can be submitted through the NWEA assessment Portal. First click the Nebraska dedicated support and then login to the NWEA connection and </a:t>
            </a:r>
            <a:r>
              <a:rPr lang="en-US" err="1">
                <a:ea typeface="Calibri"/>
                <a:cs typeface="Calibri"/>
              </a:rPr>
              <a:t>seelct</a:t>
            </a:r>
            <a:r>
              <a:rPr lang="en-US">
                <a:ea typeface="Calibri"/>
                <a:cs typeface="Calibri"/>
              </a:rPr>
              <a:t> contact customer support. Next you will enter the state student ID, Grad and Subject, and the item sequence number.  For example, if the problem item was the fifth item in the test, then we can go in and take a look and verify if there are issues with the item. It is very important to note that no photos or screenshots should be taken or provide the content details of the item.</a:t>
            </a:r>
          </a:p>
        </p:txBody>
      </p:sp>
      <p:sp>
        <p:nvSpPr>
          <p:cNvPr id="4" name="Slide Number Placeholder 3"/>
          <p:cNvSpPr>
            <a:spLocks noGrp="1"/>
          </p:cNvSpPr>
          <p:nvPr>
            <p:ph type="sldNum" sz="quarter" idx="5"/>
          </p:nvPr>
        </p:nvSpPr>
        <p:spPr/>
        <p:txBody>
          <a:bodyPr/>
          <a:lstStyle/>
          <a:p>
            <a:fld id="{CDFF2A5C-00B7-47B9-AE30-D8321488DBFD}" type="slidenum">
              <a:rPr lang="en-US" smtClean="0"/>
              <a:t>60</a:t>
            </a:fld>
            <a:endParaRPr lang="en-US"/>
          </a:p>
        </p:txBody>
      </p:sp>
      <p:sp>
        <p:nvSpPr>
          <p:cNvPr id="5" name="Footer Placeholder 4">
            <a:extLst>
              <a:ext uri="{FF2B5EF4-FFF2-40B4-BE49-F238E27FC236}">
                <a16:creationId xmlns:a16="http://schemas.microsoft.com/office/drawing/2014/main" id="{BF013FB3-7670-4E72-8CF8-735DB7F302B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186992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are how-to videos that demonstrate how to assign accommodations, how to assign not tested codes and how to print test tickets. These are available on the Nebraska Portal and on the link at the bottom of this screen.</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61</a:t>
            </a:fld>
            <a:endParaRPr lang="en-US"/>
          </a:p>
        </p:txBody>
      </p:sp>
    </p:spTree>
    <p:extLst>
      <p:ext uri="{BB962C8B-B14F-4D97-AF65-F5344CB8AC3E}">
        <p14:creationId xmlns:p14="http://schemas.microsoft.com/office/powerpoint/2010/main" val="29659008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Three are several resources available to assist student with preparing for the assessment.  There is an NSCAS Growth Student tutorial that is available to students to learn how to use the online platform.  This video shows how to use the online tools, how to navigate through the test, how to respond to different item types and some general test taking tips.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62</a:t>
            </a:fld>
            <a:endParaRPr lang="en-US"/>
          </a:p>
        </p:txBody>
      </p:sp>
    </p:spTree>
    <p:extLst>
      <p:ext uri="{BB962C8B-B14F-4D97-AF65-F5344CB8AC3E}">
        <p14:creationId xmlns:p14="http://schemas.microsoft.com/office/powerpoint/2010/main" val="40450781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have the Item Type Samplers.  These provide students with an opportunity to practice each item type and gain familiarity with the platform.  It includes all items types and item aides for each grade level. The online and paper item type samplers also provide answer keys to check student answers.  We also have the paper item type samplers on the Nebraska portal that can be downloaded and printed out for students that will use the paper test. Braille item type samplers are also available with the braille test and must be ordered.</a:t>
            </a:r>
            <a:endParaRPr lang="en-US"/>
          </a:p>
        </p:txBody>
      </p:sp>
      <p:sp>
        <p:nvSpPr>
          <p:cNvPr id="4" name="Slide Number Placeholder 3"/>
          <p:cNvSpPr>
            <a:spLocks noGrp="1"/>
          </p:cNvSpPr>
          <p:nvPr>
            <p:ph type="sldNum" sz="quarter" idx="5"/>
          </p:nvPr>
        </p:nvSpPr>
        <p:spPr/>
        <p:txBody>
          <a:bodyPr/>
          <a:lstStyle/>
          <a:p>
            <a:fld id="{CDFF2A5C-00B7-47B9-AE30-D8321488DBFD}" type="slidenum">
              <a:rPr lang="en-US" smtClean="0"/>
              <a:t>63</a:t>
            </a:fld>
            <a:endParaRPr lang="en-US"/>
          </a:p>
        </p:txBody>
      </p:sp>
      <p:sp>
        <p:nvSpPr>
          <p:cNvPr id="5" name="Footer Placeholder 4">
            <a:extLst>
              <a:ext uri="{FF2B5EF4-FFF2-40B4-BE49-F238E27FC236}">
                <a16:creationId xmlns:a16="http://schemas.microsoft.com/office/drawing/2014/main" id="{FD04A8D8-5A40-4C09-B3C5-A59538A0DF5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5713694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screen shows where you need to select to get the item type samplers on the Nebraska Portal.</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64</a:t>
            </a:fld>
            <a:endParaRPr lang="en-US"/>
          </a:p>
        </p:txBody>
      </p:sp>
    </p:spTree>
    <p:extLst>
      <p:ext uri="{BB962C8B-B14F-4D97-AF65-F5344CB8AC3E}">
        <p14:creationId xmlns:p14="http://schemas.microsoft.com/office/powerpoint/2010/main" val="34220530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up We'll cover data and reporting.</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65</a:t>
            </a:fld>
            <a:endParaRPr lang="en-US"/>
          </a:p>
        </p:txBody>
      </p:sp>
    </p:spTree>
    <p:extLst>
      <p:ext uri="{BB962C8B-B14F-4D97-AF65-F5344CB8AC3E}">
        <p14:creationId xmlns:p14="http://schemas.microsoft.com/office/powerpoint/2010/main" val="26757369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of these reports are available on a rolling basis.  The Student Score Report by district can be filtered and sorted by groups to show averages for the district.  The Student Score Report by school provides averages for the school and graphic views of student performance. The Student Score Report by Group shows averages for the group. Then we have the online individual student report that shows student performance data in an easily printable format focused on each content separately.  It provides item level information by standard, item type, and difficulty.</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66</a:t>
            </a:fld>
            <a:endParaRPr lang="en-US"/>
          </a:p>
        </p:txBody>
      </p:sp>
    </p:spTree>
    <p:extLst>
      <p:ext uri="{BB962C8B-B14F-4D97-AF65-F5344CB8AC3E}">
        <p14:creationId xmlns:p14="http://schemas.microsoft.com/office/powerpoint/2010/main" val="12998342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RIT score data from NSCAS Growth is made available in MAP Growth and all of the various MAP Growth reports.  Reports such as the student profile, class profile and family report are available. One note is that the learning continuum and learning statements are not available in NSCAS assessments.  If a student takes both MAP </a:t>
            </a:r>
            <a:r>
              <a:rPr lang="en-US" err="1">
                <a:ea typeface="Calibri"/>
                <a:cs typeface="Calibri"/>
              </a:rPr>
              <a:t>rGowth</a:t>
            </a:r>
            <a:r>
              <a:rPr lang="en-US">
                <a:ea typeface="Calibri"/>
                <a:cs typeface="Calibri"/>
              </a:rPr>
              <a:t> and NSCAS Growth in a term, the test with the lowest standard error of measure will be the one reportable in MAP Growth. Only NSCAS Growth assessments will appear in Acacia reporting and not MAP Growth assessments.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67</a:t>
            </a:fld>
            <a:endParaRPr lang="en-US"/>
          </a:p>
        </p:txBody>
      </p:sp>
    </p:spTree>
    <p:extLst>
      <p:ext uri="{BB962C8B-B14F-4D97-AF65-F5344CB8AC3E}">
        <p14:creationId xmlns:p14="http://schemas.microsoft.com/office/powerpoint/2010/main" val="22338605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go in and download reports on the Acacia side you would click on reports. Along the left and then student score reports. From here you'll have different categories on the right to choose from and then different dropdowns to select the organization level, your school or district as well as grade, subject and then the school year and click on find.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68</a:t>
            </a:fld>
            <a:endParaRPr lang="en-US"/>
          </a:p>
        </p:txBody>
      </p:sp>
    </p:spTree>
    <p:extLst>
      <p:ext uri="{BB962C8B-B14F-4D97-AF65-F5344CB8AC3E}">
        <p14:creationId xmlns:p14="http://schemas.microsoft.com/office/powerpoint/2010/main" val="8375261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case, we've gone in and chosen a district, so you'll see the median scale score along the top and then you'll also see how many schools within that district fell into one of the three reporting categories.  When you click on one of those bars in the bar graph, then you'll be able to go to the school level.</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69</a:t>
            </a:fld>
            <a:endParaRPr lang="en-US"/>
          </a:p>
        </p:txBody>
      </p:sp>
    </p:spTree>
    <p:extLst>
      <p:ext uri="{BB962C8B-B14F-4D97-AF65-F5344CB8AC3E}">
        <p14:creationId xmlns:p14="http://schemas.microsoft.com/office/powerpoint/2010/main" val="168105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installing, there will be a prompt to enter a partner code for this assessment. The partner code is NSCAS as shown on the screen. This can also be done in bulk using the instructions in the System and Technology Guide. Please keep in mind that if a previous version of the secure browser is installed, it must be uninstalled before the new version is installed. This can also be done in bulk by following the System and Technology Guide. We also recommend everyone turn off Automatic Updates on student devices during the test administration window.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a:t>
            </a:fld>
            <a:endParaRPr lang="en-US"/>
          </a:p>
        </p:txBody>
      </p:sp>
    </p:spTree>
    <p:extLst>
      <p:ext uri="{BB962C8B-B14F-4D97-AF65-F5344CB8AC3E}">
        <p14:creationId xmlns:p14="http://schemas.microsoft.com/office/powerpoint/2010/main" val="3586647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that we are at the school level, you can see how many student within that school fell into a specific achievement level.  You can see the Median scale score for that school and the grade and subject chosen.</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70</a:t>
            </a:fld>
            <a:endParaRPr lang="en-US"/>
          </a:p>
        </p:txBody>
      </p:sp>
    </p:spTree>
    <p:extLst>
      <p:ext uri="{BB962C8B-B14F-4D97-AF65-F5344CB8AC3E}">
        <p14:creationId xmlns:p14="http://schemas.microsoft.com/office/powerpoint/2010/main" val="1749209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want to see a group, click on the Students Tested tab to see students listed individually.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71</a:t>
            </a:fld>
            <a:endParaRPr lang="en-US"/>
          </a:p>
        </p:txBody>
      </p:sp>
    </p:spTree>
    <p:extLst>
      <p:ext uri="{BB962C8B-B14F-4D97-AF65-F5344CB8AC3E}">
        <p14:creationId xmlns:p14="http://schemas.microsoft.com/office/powerpoint/2010/main" val="36365014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click on the Median RIT tab, you can see students' overall RIT score and percentile ranking as well as the Reporting Category RIT scores along the right.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72</a:t>
            </a:fld>
            <a:endParaRPr lang="en-US"/>
          </a:p>
        </p:txBody>
      </p:sp>
    </p:spTree>
    <p:extLst>
      <p:ext uri="{BB962C8B-B14F-4D97-AF65-F5344CB8AC3E}">
        <p14:creationId xmlns:p14="http://schemas.microsoft.com/office/powerpoint/2010/main" val="14788791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you select an individual student from the school or group level, you are able to see where the student fell along the achievement level range.  You can see scores within the different instructional areas or reporting categories within the subject. You can also see how students responded to different standards listed below. </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73</a:t>
            </a:fld>
            <a:endParaRPr lang="en-US"/>
          </a:p>
        </p:txBody>
      </p:sp>
    </p:spTree>
    <p:extLst>
      <p:ext uri="{BB962C8B-B14F-4D97-AF65-F5344CB8AC3E}">
        <p14:creationId xmlns:p14="http://schemas.microsoft.com/office/powerpoint/2010/main" val="12107689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student tested in multiple admins, the Growth Report will show </a:t>
            </a:r>
            <a:r>
              <a:rPr lang="en-US"/>
              <a:t>an individual student's growth over the entire academic year. Details for each test, including the student's overall score, growth from the previous test (if available), score range, and reporting category scores, are shown in a table below the graph.</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74</a:t>
            </a:fld>
            <a:endParaRPr lang="en-US"/>
          </a:p>
        </p:txBody>
      </p:sp>
    </p:spTree>
    <p:extLst>
      <p:ext uri="{BB962C8B-B14F-4D97-AF65-F5344CB8AC3E}">
        <p14:creationId xmlns:p14="http://schemas.microsoft.com/office/powerpoint/2010/main" val="2755210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Starting in Spring 2024, users will have two new options for viewing score data: The Comparison Report Builder and the Report Export.</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75</a:t>
            </a:fld>
            <a:endParaRPr lang="en-US"/>
          </a:p>
        </p:txBody>
      </p:sp>
    </p:spTree>
    <p:extLst>
      <p:ext uri="{BB962C8B-B14F-4D97-AF65-F5344CB8AC3E}">
        <p14:creationId xmlns:p14="http://schemas.microsoft.com/office/powerpoint/2010/main" val="13845302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Comparison Report Builder allows you to build reports using multi-select fields based on the organizations, grades, subject, and demographics you select. Report queries can be saved for reuse in the future.</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76</a:t>
            </a:fld>
            <a:endParaRPr lang="en-US"/>
          </a:p>
        </p:txBody>
      </p:sp>
    </p:spTree>
    <p:extLst>
      <p:ext uri="{BB962C8B-B14F-4D97-AF65-F5344CB8AC3E}">
        <p14:creationId xmlns:p14="http://schemas.microsoft.com/office/powerpoint/2010/main" val="14180472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Starting with Spring 2024, the district-level Student Result File will be accessed via the Report Export tab. The Student Results File is a CSV download of test-level data.</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77</a:t>
            </a:fld>
            <a:endParaRPr lang="en-US"/>
          </a:p>
        </p:txBody>
      </p:sp>
    </p:spTree>
    <p:extLst>
      <p:ext uri="{BB962C8B-B14F-4D97-AF65-F5344CB8AC3E}">
        <p14:creationId xmlns:p14="http://schemas.microsoft.com/office/powerpoint/2010/main" val="12183292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have the data clean up activities that occur after testing. It is best to do data clean up throughout testing but you will need to have all of the clean up finished before the end of the test window. You will need to confirm all students have either a test record or an assigned not tested code prior to the end of the test window.  You will need to make sure that all scribe entries for paper tests are submitted prior to the end of the test window.  You will also need to look at the operational and registration reports to review the reporting school and  testing location are accurate.  The testing status report is another good tool to determine any gaps and we also want to mention that fields such as IEP, 504 plans, and the English Learner status  will be updated from advisor at the end of the test window.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78</a:t>
            </a:fld>
            <a:endParaRPr lang="en-US"/>
          </a:p>
        </p:txBody>
      </p:sp>
    </p:spTree>
    <p:extLst>
      <p:ext uri="{BB962C8B-B14F-4D97-AF65-F5344CB8AC3E}">
        <p14:creationId xmlns:p14="http://schemas.microsoft.com/office/powerpoint/2010/main" val="6904431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talk about providing assessments for external programs.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79</a:t>
            </a:fld>
            <a:endParaRPr lang="en-US"/>
          </a:p>
        </p:txBody>
      </p:sp>
    </p:spTree>
    <p:extLst>
      <p:ext uri="{BB962C8B-B14F-4D97-AF65-F5344CB8AC3E}">
        <p14:creationId xmlns:p14="http://schemas.microsoft.com/office/powerpoint/2010/main" val="70492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Supported devices and operating system versions are as follows: for Windows, Windows 10 and 11 are supported; for Mac, macOS 12 and 13 are supported; for Chromebooks, we recommend being on the latest version from the official release channel, but we support version 109 and newer; for iPads, iOS 15 and 16 are supported for educators and staff. No application is required, and all work can be done from a web browser.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a:t>
            </a:fld>
            <a:endParaRPr lang="en-US"/>
          </a:p>
        </p:txBody>
      </p:sp>
    </p:spTree>
    <p:extLst>
      <p:ext uri="{BB962C8B-B14F-4D97-AF65-F5344CB8AC3E}">
        <p14:creationId xmlns:p14="http://schemas.microsoft.com/office/powerpoint/2010/main" val="4253964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first slide is for the resident districts where the student is responsible or accountable to.  These programs are responsible for rostering and then communicating with the external program coordinators where the student attends.  The resident districts must register all students who are accountable to test including those attending and testing at external programs.  we do have two options for how to get the test ticket over to the external programs. The testing location can be identified by changing the testing location for each test via the registration report import or manually in Acacia.  This must be performed by the resident district. Test tickets are available to print at the external programs.  The second option is to send test tickets via a secure manner such as a secure email, secure SFTP or hand delivered to the external program for the student to test.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80</a:t>
            </a:fld>
            <a:endParaRPr lang="en-US"/>
          </a:p>
        </p:txBody>
      </p:sp>
    </p:spTree>
    <p:extLst>
      <p:ext uri="{BB962C8B-B14F-4D97-AF65-F5344CB8AC3E}">
        <p14:creationId xmlns:p14="http://schemas.microsoft.com/office/powerpoint/2010/main" val="33796368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a:rPr>
              <a:t>External programs serve as a single point of contact for </a:t>
            </a:r>
            <a:r>
              <a:rPr lang="en-US"/>
              <a:t>resident districts and they're responsible for coordinating the testing activities within their external programs. Their primary duties are to develop a scheduling plan for the testing window, including proctoring and then if option one was used.  to verify that student rostering is complete and that they're listed as that attending location. Then they have access to print those test tickets locally. They would also want to just verify with the resident district to ensure all needed accommodations have been applied and are updated so they're available for the student. External Programs will need to make sure they securely handle any test materials, such as paper materials. They'll also help coordinate proctors,  monitor student testing progress and create any makeup test sessions as needed.</a:t>
            </a:r>
            <a:endParaRPr lang="en-US">
              <a:ea typeface="Calibri" panose="020F0502020204030204"/>
              <a:cs typeface="Calibri"/>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81</a:t>
            </a:fld>
            <a:endParaRPr lang="en-US"/>
          </a:p>
        </p:txBody>
      </p:sp>
    </p:spTree>
    <p:extLst>
      <p:ext uri="{BB962C8B-B14F-4D97-AF65-F5344CB8AC3E}">
        <p14:creationId xmlns:p14="http://schemas.microsoft.com/office/powerpoint/2010/main" val="1130567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Proctors at External programs will start and manage testing as outlined in that test administration manual. They'll make sure that the testing environment is prepared and students have any materials they need, such as scratch paper. External programs will make sure approved accommodations are provided during testing, distribute the student test tickets, monitor the session to ensure secure and productive test setting,  adhere to all security requirements and then return all test materials when testing is complete.  In the case of any paper materials, as we mentioned before, those need to just be securely destroyed locally, and those do not need to be returned, but anything else that may be coordinated between the program and the resident district needs to be handled securely, such as those test tickets. </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82</a:t>
            </a:fld>
            <a:endParaRPr lang="en-US"/>
          </a:p>
        </p:txBody>
      </p:sp>
    </p:spTree>
    <p:extLst>
      <p:ext uri="{BB962C8B-B14F-4D97-AF65-F5344CB8AC3E}">
        <p14:creationId xmlns:p14="http://schemas.microsoft.com/office/powerpoint/2010/main" val="25490545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on to a few final steps to prepare for testing before administering any NSCAS assessments.</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83</a:t>
            </a:fld>
            <a:endParaRPr lang="en-US"/>
          </a:p>
        </p:txBody>
      </p:sp>
    </p:spTree>
    <p:extLst>
      <p:ext uri="{BB962C8B-B14F-4D97-AF65-F5344CB8AC3E}">
        <p14:creationId xmlns:p14="http://schemas.microsoft.com/office/powerpoint/2010/main" val="3349643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technical requirements for NSCAS testing must be review prior to testing.  The NWEA state solution secure browser will need to be installed with the newest version. The Nebraska Department of Education's guidelines for accessibility and accommodations must be reviewed and followed. The scheduling guidance is a great tool to review prior to administering the NSACS assessments to be prepared to allocate the time needed when scheduling testing. One last document that must be reviewed in the Nebraska Department of Education's Security manual to ensure proper measures have been followed to provide secure testing.</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84</a:t>
            </a:fld>
            <a:endParaRPr lang="en-US"/>
          </a:p>
        </p:txBody>
      </p:sp>
    </p:spTree>
    <p:extLst>
      <p:ext uri="{BB962C8B-B14F-4D97-AF65-F5344CB8AC3E}">
        <p14:creationId xmlns:p14="http://schemas.microsoft.com/office/powerpoint/2010/main" val="13277460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a few more suggestions to keep the testing experience going smoothing.  Make sure that audio is enabled on devices used for text to speech and provide those students with headphones. Ensure that all students have appropriate accessibility features assigned as needed. Make sure proctor rights have been assigned and that all users have their credentials and appropriate roles assigned.  Use the manage online testing dashboard to monitor testing progress throughout the window.  You can refresh the this dashboard to see updated information as often as needed.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85</a:t>
            </a:fld>
            <a:endParaRPr lang="en-US"/>
          </a:p>
        </p:txBody>
      </p:sp>
    </p:spTree>
    <p:extLst>
      <p:ext uri="{BB962C8B-B14F-4D97-AF65-F5344CB8AC3E}">
        <p14:creationId xmlns:p14="http://schemas.microsoft.com/office/powerpoint/2010/main" val="12098789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the links to additional resources for Assessment Coordinators</a:t>
            </a:r>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86</a:t>
            </a:fld>
            <a:endParaRPr lang="en-US"/>
          </a:p>
        </p:txBody>
      </p:sp>
      <p:sp>
        <p:nvSpPr>
          <p:cNvPr id="5" name="Footer Placeholder 4">
            <a:extLst>
              <a:ext uri="{FF2B5EF4-FFF2-40B4-BE49-F238E27FC236}">
                <a16:creationId xmlns:a16="http://schemas.microsoft.com/office/drawing/2014/main" id="{4DC2CBF8-2298-4BD4-BDD0-1A65B0FDB06E}"/>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1693728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413F5-3ED6-AFD5-A06E-36BE86479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526B5-F58A-039B-5C9B-FA999AE33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2A932-72E6-8BEA-38C8-1DD561D2D6F6}"/>
              </a:ext>
            </a:extLst>
          </p:cNvPr>
          <p:cNvSpPr>
            <a:spLocks noGrp="1"/>
          </p:cNvSpPr>
          <p:nvPr>
            <p:ph type="body" idx="1"/>
          </p:nvPr>
        </p:nvSpPr>
        <p:spPr/>
        <p:txBody>
          <a:bodyPr/>
          <a:lstStyle/>
          <a:p>
            <a:r>
              <a:rPr lang="en-US">
                <a:ea typeface="Calibri"/>
                <a:cs typeface="Calibri"/>
              </a:rPr>
              <a:t>Here are the links to additional resources for Proctors and instructors.</a:t>
            </a:r>
            <a:endParaRPr lang="en-US"/>
          </a:p>
        </p:txBody>
      </p:sp>
      <p:sp>
        <p:nvSpPr>
          <p:cNvPr id="4" name="Slide Number Placeholder 3">
            <a:extLst>
              <a:ext uri="{FF2B5EF4-FFF2-40B4-BE49-F238E27FC236}">
                <a16:creationId xmlns:a16="http://schemas.microsoft.com/office/drawing/2014/main" id="{A56859F4-2431-4897-1995-8E4E488A68DA}"/>
              </a:ext>
            </a:extLst>
          </p:cNvPr>
          <p:cNvSpPr>
            <a:spLocks noGrp="1"/>
          </p:cNvSpPr>
          <p:nvPr>
            <p:ph type="sldNum" sz="quarter" idx="10"/>
          </p:nvPr>
        </p:nvSpPr>
        <p:spPr/>
        <p:txBody>
          <a:bodyPr/>
          <a:lstStyle/>
          <a:p>
            <a:fld id="{6D72A216-2807-4B17-B93F-D97B03D83585}" type="slidenum">
              <a:rPr lang="en-US" smtClean="0"/>
              <a:t>87</a:t>
            </a:fld>
            <a:endParaRPr lang="en-US"/>
          </a:p>
        </p:txBody>
      </p:sp>
      <p:sp>
        <p:nvSpPr>
          <p:cNvPr id="5" name="Footer Placeholder 4">
            <a:extLst>
              <a:ext uri="{FF2B5EF4-FFF2-40B4-BE49-F238E27FC236}">
                <a16:creationId xmlns:a16="http://schemas.microsoft.com/office/drawing/2014/main" id="{F9A3A1DE-2561-3102-FE4C-21EF2D50405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1719265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we will cover partner support.</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88</a:t>
            </a:fld>
            <a:endParaRPr lang="en-US"/>
          </a:p>
        </p:txBody>
      </p:sp>
    </p:spTree>
    <p:extLst>
      <p:ext uri="{BB962C8B-B14F-4D97-AF65-F5344CB8AC3E}">
        <p14:creationId xmlns:p14="http://schemas.microsoft.com/office/powerpoint/2010/main" val="37638333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ever get stuck or you need some assistance, we have a few places you can reach out to. If you have any policy related questions or questions about accommodations, contact NDE at the phone number or email listed on the screen.  If you have questions about the NSCAS assessment or MAP growth or if you are running into any technical issues navigating the system, contact the NWEA support line at the phone number or email on the screen.  We have reached the end of our NSCAS Growth Test Administration training.  Best wishes to a successful test administration window and happy testing!</a:t>
            </a:r>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89</a:t>
            </a:fld>
            <a:endParaRPr lang="en-US"/>
          </a:p>
        </p:txBody>
      </p:sp>
    </p:spTree>
    <p:extLst>
      <p:ext uri="{BB962C8B-B14F-4D97-AF65-F5344CB8AC3E}">
        <p14:creationId xmlns:p14="http://schemas.microsoft.com/office/powerpoint/2010/main" val="388796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ensure you're using the latest version of one of the browsers above. Also note that Internet Explorer is no longer supported.  </a:t>
            </a:r>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9</a:t>
            </a:fld>
            <a:endParaRPr lang="en-US"/>
          </a:p>
        </p:txBody>
      </p:sp>
    </p:spTree>
    <p:extLst>
      <p:ext uri="{BB962C8B-B14F-4D97-AF65-F5344CB8AC3E}">
        <p14:creationId xmlns:p14="http://schemas.microsoft.com/office/powerpoint/2010/main" val="2644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C2092C-1839-3E42-9881-B1BC212151F0}"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871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9819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80846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sp>
        <p:nvSpPr>
          <p:cNvPr id="7" name="Text Placeholder 10"/>
          <p:cNvSpPr>
            <a:spLocks noGrp="1"/>
          </p:cNvSpPr>
          <p:nvPr>
            <p:ph type="body" sz="quarter" idx="24" hasCustomPrompt="1"/>
          </p:nvPr>
        </p:nvSpPr>
        <p:spPr>
          <a:xfrm>
            <a:off x="523875" y="1937150"/>
            <a:ext cx="8119222" cy="4379760"/>
          </a:xfrm>
        </p:spPr>
        <p:txBody>
          <a:bodyPr/>
          <a:lstStyle>
            <a:lvl1pPr>
              <a:spcBef>
                <a:spcPts val="1350"/>
              </a:spcBef>
              <a:spcAft>
                <a:spcPts val="450"/>
              </a:spcAft>
              <a:defRPr sz="2100"/>
            </a:lvl1pPr>
            <a:lvl2pPr>
              <a:spcAft>
                <a:spcPts val="450"/>
              </a:spcAft>
              <a:defRPr/>
            </a:lvl2pPr>
            <a:lvl3pPr marL="862013" indent="-257175">
              <a:spcAft>
                <a:spcPts val="450"/>
              </a:spcAft>
              <a:buFont typeface="Wingdings" panose="05000000000000000000" pitchFamily="2" charset="2"/>
              <a:buChar char="§"/>
              <a:defRPr sz="1650"/>
            </a:lvl3pPr>
            <a:lvl4pPr marL="1120379" indent="-213122">
              <a:spcAft>
                <a:spcPts val="450"/>
              </a:spcAft>
              <a:buFont typeface="Courier New" panose="02070309020205020404" pitchFamily="49" charset="0"/>
              <a:buChar char="o"/>
              <a:defRPr sz="1500"/>
            </a:lvl4pPr>
            <a:lvl6pPr marL="1541860" indent="-257175">
              <a:spcBef>
                <a:spcPts val="0"/>
              </a:spcBef>
              <a:spcAft>
                <a:spcPts val="450"/>
              </a:spcAft>
              <a:buFont typeface="Arial" panose="020B0604020202020204" pitchFamily="34" charset="0"/>
              <a:buChar char="•"/>
              <a:defRPr sz="1350"/>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cxnSp>
        <p:nvCxnSpPr>
          <p:cNvPr id="6" name="Straight Connector 5">
            <a:extLst>
              <a:ext uri="{FF2B5EF4-FFF2-40B4-BE49-F238E27FC236}">
                <a16:creationId xmlns:a16="http://schemas.microsoft.com/office/drawing/2014/main" id="{E0817667-D56F-49FE-8933-7B4DFC680878}"/>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24431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Tree>
    <p:extLst>
      <p:ext uri="{BB962C8B-B14F-4D97-AF65-F5344CB8AC3E}">
        <p14:creationId xmlns:p14="http://schemas.microsoft.com/office/powerpoint/2010/main" val="269951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 two boxe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6DDEEB5C-224C-47B8-9EAD-66A8D3E7B511}"/>
              </a:ext>
            </a:extLst>
          </p:cNvPr>
          <p:cNvSpPr>
            <a:spLocks noGrp="1"/>
          </p:cNvSpPr>
          <p:nvPr>
            <p:ph type="body" sz="quarter" idx="21" hasCustomPrompt="1"/>
          </p:nvPr>
        </p:nvSpPr>
        <p:spPr>
          <a:xfrm>
            <a:off x="490217" y="2391997"/>
            <a:ext cx="3714492"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11" name="Text Placeholder 22">
            <a:extLst>
              <a:ext uri="{FF2B5EF4-FFF2-40B4-BE49-F238E27FC236}">
                <a16:creationId xmlns:a16="http://schemas.microsoft.com/office/drawing/2014/main" id="{48674A71-C9CF-4BBA-B489-B8E1B8A3F97B}"/>
              </a:ext>
            </a:extLst>
          </p:cNvPr>
          <p:cNvSpPr>
            <a:spLocks noGrp="1"/>
          </p:cNvSpPr>
          <p:nvPr>
            <p:ph type="body" sz="quarter" idx="13" hasCustomPrompt="1"/>
          </p:nvPr>
        </p:nvSpPr>
        <p:spPr>
          <a:xfrm>
            <a:off x="490216" y="1855369"/>
            <a:ext cx="3714493" cy="482833"/>
          </a:xfrm>
          <a:prstGeom prst="rect">
            <a:avLst/>
          </a:prstGeom>
        </p:spPr>
        <p:txBody>
          <a:bodyPr anchor="b">
            <a:noAutofit/>
          </a:bodyPr>
          <a:lstStyle>
            <a:lvl1pPr marL="0" indent="0">
              <a:lnSpc>
                <a:spcPct val="100000"/>
              </a:lnSpc>
              <a:buFont typeface="Arial" charset="0"/>
              <a:buNone/>
              <a:defRPr sz="1800" b="1" i="0" spc="0" baseline="0">
                <a:solidFill>
                  <a:schemeClr val="tx1"/>
                </a:solidFill>
                <a:latin typeface="+mn-lt"/>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lvl="0"/>
            <a:r>
              <a:rPr lang="en-US"/>
              <a:t>24PT COLUMN TITLE</a:t>
            </a:r>
          </a:p>
        </p:txBody>
      </p:sp>
      <p:sp>
        <p:nvSpPr>
          <p:cNvPr id="15" name="Title 12">
            <a:extLst>
              <a:ext uri="{FF2B5EF4-FFF2-40B4-BE49-F238E27FC236}">
                <a16:creationId xmlns:a16="http://schemas.microsoft.com/office/drawing/2014/main" id="{9DD6C934-C618-47C0-B129-907467D13B8A}"/>
              </a:ext>
            </a:extLst>
          </p:cNvPr>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sp>
        <p:nvSpPr>
          <p:cNvPr id="14" name="Text Placeholder 11">
            <a:extLst>
              <a:ext uri="{FF2B5EF4-FFF2-40B4-BE49-F238E27FC236}">
                <a16:creationId xmlns:a16="http://schemas.microsoft.com/office/drawing/2014/main" id="{3E6A818D-7C46-4C43-BAC1-9972E9BF71B0}"/>
              </a:ext>
            </a:extLst>
          </p:cNvPr>
          <p:cNvSpPr>
            <a:spLocks noGrp="1"/>
          </p:cNvSpPr>
          <p:nvPr>
            <p:ph type="body" sz="quarter" idx="22" hasCustomPrompt="1"/>
          </p:nvPr>
        </p:nvSpPr>
        <p:spPr>
          <a:xfrm>
            <a:off x="4694603" y="2391997"/>
            <a:ext cx="3714492"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22" name="Text Placeholder 22">
            <a:extLst>
              <a:ext uri="{FF2B5EF4-FFF2-40B4-BE49-F238E27FC236}">
                <a16:creationId xmlns:a16="http://schemas.microsoft.com/office/drawing/2014/main" id="{FA8309CC-2010-4D18-B84B-3DD0E251A3DB}"/>
              </a:ext>
            </a:extLst>
          </p:cNvPr>
          <p:cNvSpPr>
            <a:spLocks noGrp="1"/>
          </p:cNvSpPr>
          <p:nvPr>
            <p:ph type="body" sz="quarter" idx="23" hasCustomPrompt="1"/>
          </p:nvPr>
        </p:nvSpPr>
        <p:spPr>
          <a:xfrm>
            <a:off x="4694603" y="1855368"/>
            <a:ext cx="3714493" cy="482834"/>
          </a:xfrm>
          <a:prstGeom prst="rect">
            <a:avLst/>
          </a:prstGeom>
        </p:spPr>
        <p:txBody>
          <a:bodyPr anchor="b">
            <a:noAutofit/>
          </a:bodyPr>
          <a:lstStyle>
            <a:lvl1pPr marL="0" indent="0">
              <a:lnSpc>
                <a:spcPct val="100000"/>
              </a:lnSpc>
              <a:buFont typeface="Arial" charset="0"/>
              <a:buNone/>
              <a:defRPr lang="en-US" sz="1800" b="1" i="0" kern="1200" spc="0" baseline="0" dirty="0">
                <a:solidFill>
                  <a:schemeClr val="tx1"/>
                </a:solidFill>
                <a:latin typeface="+mn-lt"/>
                <a:ea typeface="+mn-ea"/>
                <a:cs typeface="+mn-cs"/>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marL="0" lvl="0" indent="0" algn="l" defTabSz="685800" rtl="0" eaLnBrk="1" latinLnBrk="0" hangingPunct="1">
              <a:lnSpc>
                <a:spcPct val="100000"/>
              </a:lnSpc>
              <a:spcBef>
                <a:spcPts val="0"/>
              </a:spcBef>
              <a:spcAft>
                <a:spcPts val="1800"/>
              </a:spcAft>
              <a:buClr>
                <a:schemeClr val="accent1"/>
              </a:buClr>
              <a:buFont typeface="Arial" charset="0"/>
              <a:buNone/>
              <a:tabLst/>
            </a:pPr>
            <a:r>
              <a:rPr lang="en-US"/>
              <a:t>24PT COLUMN TITLE</a:t>
            </a:r>
          </a:p>
        </p:txBody>
      </p:sp>
      <p:cxnSp>
        <p:nvCxnSpPr>
          <p:cNvPr id="27" name="Straight Connector 26">
            <a:extLst>
              <a:ext uri="{FF2B5EF4-FFF2-40B4-BE49-F238E27FC236}">
                <a16:creationId xmlns:a16="http://schemas.microsoft.com/office/drawing/2014/main" id="{2626B05C-DB42-40B6-A027-14BC036D4FF0}"/>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11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content +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
        <p:nvSpPr>
          <p:cNvPr id="5" name="Vertical Content Placeholder 4"/>
          <p:cNvSpPr>
            <a:spLocks noGrp="1"/>
          </p:cNvSpPr>
          <p:nvPr>
            <p:ph orient="vert" sz="quarter" idx="11" hasCustomPrompt="1"/>
          </p:nvPr>
        </p:nvSpPr>
        <p:spPr>
          <a:xfrm>
            <a:off x="521494" y="1897039"/>
            <a:ext cx="8066360" cy="4025924"/>
          </a:xfrm>
          <a:prstGeom prst="rect">
            <a:avLst/>
          </a:prstGeom>
        </p:spPr>
        <p:txBody>
          <a:bodyPr vert="horz"/>
          <a:lstStyle>
            <a:lvl1pPr marL="0" indent="0">
              <a:buNone/>
              <a:defRPr baseline="0"/>
            </a:lvl1pPr>
          </a:lstStyle>
          <a:p>
            <a:pPr lvl="0"/>
            <a:r>
              <a:rPr lang="en-US"/>
              <a:t>CHART OR CONTENT HERE</a:t>
            </a:r>
          </a:p>
        </p:txBody>
      </p:sp>
    </p:spTree>
    <p:extLst>
      <p:ext uri="{BB962C8B-B14F-4D97-AF65-F5344CB8AC3E}">
        <p14:creationId xmlns:p14="http://schemas.microsoft.com/office/powerpoint/2010/main" val="356415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9185F93A-A618-4790-B2EC-F7858D0CC2EF}"/>
              </a:ext>
            </a:extLst>
          </p:cNvPr>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cxnSp>
        <p:nvCxnSpPr>
          <p:cNvPr id="5" name="Straight Connector 4">
            <a:extLst>
              <a:ext uri="{FF2B5EF4-FFF2-40B4-BE49-F238E27FC236}">
                <a16:creationId xmlns:a16="http://schemas.microsoft.com/office/drawing/2014/main" id="{8C2846E0-147A-445C-81B2-BE21D8A887C0}"/>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135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156" y="723900"/>
            <a:ext cx="4713193" cy="5288973"/>
          </a:xfrm>
        </p:spPr>
        <p:txBody>
          <a:bodyPr anchor="ctr" anchorCtr="0">
            <a:noAutofit/>
          </a:bodyPr>
          <a:lstStyle>
            <a:lvl1pPr>
              <a:lnSpc>
                <a:spcPct val="150000"/>
              </a:lnSpc>
              <a:defRPr sz="1500"/>
            </a:lvl1pPr>
            <a:lvl2pPr>
              <a:lnSpc>
                <a:spcPct val="150000"/>
              </a:lnSpc>
              <a:defRPr sz="1350"/>
            </a:lvl2pPr>
            <a:lvl3pPr>
              <a:lnSpc>
                <a:spcPct val="150000"/>
              </a:lnSpc>
              <a:defRPr sz="1200"/>
            </a:lvl3pPr>
            <a:lvl4pPr>
              <a:lnSpc>
                <a:spcPct val="150000"/>
              </a:lnSpc>
              <a:defRPr sz="1050"/>
            </a:lvl4pPr>
            <a:lvl5pPr>
              <a:lnSpc>
                <a:spcPct val="15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19184" y="2290179"/>
            <a:ext cx="2814962" cy="488315"/>
          </a:xfrm>
        </p:spPr>
        <p:txBody>
          <a:bodyPr anchor="t" anchorCtr="0">
            <a:noAutofit/>
          </a:bodyPr>
          <a:lstStyle>
            <a:lvl1pPr>
              <a:defRPr sz="2250" b="1">
                <a:solidFill>
                  <a:srgbClr val="001489"/>
                </a:solidFill>
              </a:defRPr>
            </a:lvl1pPr>
          </a:lstStyle>
          <a:p>
            <a:endParaRPr lang="en-US"/>
          </a:p>
        </p:txBody>
      </p:sp>
      <p:sp>
        <p:nvSpPr>
          <p:cNvPr id="10" name="Text Placeholder 2"/>
          <p:cNvSpPr>
            <a:spLocks noGrp="1"/>
          </p:cNvSpPr>
          <p:nvPr>
            <p:ph type="body" idx="10"/>
          </p:nvPr>
        </p:nvSpPr>
        <p:spPr>
          <a:xfrm>
            <a:off x="219184" y="2928655"/>
            <a:ext cx="2814962" cy="1195533"/>
          </a:xfrm>
        </p:spPr>
        <p:txBody>
          <a:bodyPr anchor="t">
            <a:noAutofit/>
          </a:bodyPr>
          <a:lstStyle>
            <a:lvl1pPr marL="0" indent="0">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a:t>
            </a:r>
          </a:p>
        </p:txBody>
      </p:sp>
    </p:spTree>
    <p:extLst>
      <p:ext uri="{BB962C8B-B14F-4D97-AF65-F5344CB8AC3E}">
        <p14:creationId xmlns:p14="http://schemas.microsoft.com/office/powerpoint/2010/main" val="2981670241"/>
      </p:ext>
    </p:extLst>
  </p:cSld>
  <p:clrMapOvr>
    <a:masterClrMapping/>
  </p:clrMapOvr>
  <p:extLst>
    <p:ext uri="{DCECCB84-F9BA-43D5-87BE-67443E8EF086}">
      <p15:sldGuideLst xmlns:p15="http://schemas.microsoft.com/office/powerpoint/2012/main">
        <p15:guide id="1" orient="horz" pos="45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1C9D544-A5B9-4940-86C2-D7E22ACD4407}"/>
              </a:ext>
            </a:extLst>
          </p:cNvPr>
          <p:cNvSpPr/>
          <p:nvPr userDrawn="1"/>
        </p:nvSpPr>
        <p:spPr>
          <a:xfrm>
            <a:off x="4649102" y="3577355"/>
            <a:ext cx="4320540" cy="2932040"/>
          </a:xfrm>
          <a:prstGeom prst="roundRect">
            <a:avLst>
              <a:gd name="adj" fmla="val 10338"/>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2D5372-3F9C-4CD5-8747-1740507D5BBD}"/>
              </a:ext>
            </a:extLst>
          </p:cNvPr>
          <p:cNvSpPr/>
          <p:nvPr userDrawn="1"/>
        </p:nvSpPr>
        <p:spPr>
          <a:xfrm>
            <a:off x="180215" y="3577355"/>
            <a:ext cx="4320540" cy="2932040"/>
          </a:xfrm>
          <a:prstGeom prst="roundRect">
            <a:avLst>
              <a:gd name="adj" fmla="val 10338"/>
            </a:avLst>
          </a:prstGeom>
          <a:solidFill>
            <a:srgbClr val="FEE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1382EF8-2967-429A-9672-A0E3AB560697}"/>
              </a:ext>
            </a:extLst>
          </p:cNvPr>
          <p:cNvSpPr/>
          <p:nvPr userDrawn="1"/>
        </p:nvSpPr>
        <p:spPr>
          <a:xfrm>
            <a:off x="4649102" y="658604"/>
            <a:ext cx="4320540" cy="2843287"/>
          </a:xfrm>
          <a:prstGeom prst="roundRect">
            <a:avLst>
              <a:gd name="adj" fmla="val 10338"/>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02E39D8-6F3D-4859-BC93-E513AF2E9BE1}"/>
              </a:ext>
            </a:extLst>
          </p:cNvPr>
          <p:cNvSpPr/>
          <p:nvPr userDrawn="1"/>
        </p:nvSpPr>
        <p:spPr>
          <a:xfrm>
            <a:off x="180215" y="658604"/>
            <a:ext cx="4320540" cy="2843287"/>
          </a:xfrm>
          <a:prstGeom prst="roundRect">
            <a:avLst>
              <a:gd name="adj" fmla="val 1033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1B9E2-F571-4380-9239-559A64805730}"/>
              </a:ext>
            </a:extLst>
          </p:cNvPr>
          <p:cNvSpPr/>
          <p:nvPr userDrawn="1"/>
        </p:nvSpPr>
        <p:spPr>
          <a:xfrm>
            <a:off x="4647430" y="912420"/>
            <a:ext cx="4325882"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Questions this report can help answer</a:t>
            </a:r>
            <a:endParaRPr lang="en-US" sz="1500" u="sng">
              <a:solidFill>
                <a:schemeClr val="tx1"/>
              </a:solidFill>
            </a:endParaRPr>
          </a:p>
        </p:txBody>
      </p:sp>
      <p:sp>
        <p:nvSpPr>
          <p:cNvPr id="12" name="Rectangle 11">
            <a:extLst>
              <a:ext uri="{FF2B5EF4-FFF2-40B4-BE49-F238E27FC236}">
                <a16:creationId xmlns:a16="http://schemas.microsoft.com/office/drawing/2014/main" id="{13A60C07-F4E3-4444-800E-3036F795C784}"/>
              </a:ext>
            </a:extLst>
          </p:cNvPr>
          <p:cNvSpPr/>
          <p:nvPr userDrawn="1"/>
        </p:nvSpPr>
        <p:spPr>
          <a:xfrm>
            <a:off x="180215" y="912421"/>
            <a:ext cx="4325882" cy="234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cs typeface="Calibri"/>
              </a:rPr>
              <a:t>What this report shows you</a:t>
            </a:r>
          </a:p>
          <a:p>
            <a:pPr algn="ctr">
              <a:lnSpc>
                <a:spcPts val="551"/>
              </a:lnSpc>
            </a:pPr>
            <a:endParaRPr lang="en-US" sz="1500" b="1" u="sng">
              <a:solidFill>
                <a:schemeClr val="tx1"/>
              </a:solidFill>
              <a:cs typeface="Calibri"/>
            </a:endParaRPr>
          </a:p>
          <a:p>
            <a:pPr algn="ctr">
              <a:lnSpc>
                <a:spcPts val="551"/>
              </a:lnSpc>
            </a:pPr>
            <a:endParaRPr lang="en-US" sz="1500" b="1" u="sng">
              <a:solidFill>
                <a:schemeClr val="tx1"/>
              </a:solidFill>
              <a:cs typeface="Calibri"/>
            </a:endParaRPr>
          </a:p>
        </p:txBody>
      </p:sp>
      <p:sp>
        <p:nvSpPr>
          <p:cNvPr id="13" name="Rectangle 12">
            <a:extLst>
              <a:ext uri="{FF2B5EF4-FFF2-40B4-BE49-F238E27FC236}">
                <a16:creationId xmlns:a16="http://schemas.microsoft.com/office/drawing/2014/main" id="{242D9A0C-029A-461F-8197-F9AA51A9BD6A}"/>
              </a:ext>
            </a:extLst>
          </p:cNvPr>
          <p:cNvSpPr/>
          <p:nvPr userDrawn="1"/>
        </p:nvSpPr>
        <p:spPr>
          <a:xfrm>
            <a:off x="4649102" y="3750009"/>
            <a:ext cx="4296071"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Key items to consider</a:t>
            </a:r>
            <a:endParaRPr lang="en-US" sz="1500" u="sng">
              <a:solidFill>
                <a:schemeClr val="tx1"/>
              </a:solidFill>
            </a:endParaRPr>
          </a:p>
        </p:txBody>
      </p:sp>
      <p:sp>
        <p:nvSpPr>
          <p:cNvPr id="14" name="Rectangle 13">
            <a:extLst>
              <a:ext uri="{FF2B5EF4-FFF2-40B4-BE49-F238E27FC236}">
                <a16:creationId xmlns:a16="http://schemas.microsoft.com/office/drawing/2014/main" id="{4229F684-C0F7-4F83-8B39-467892123902}"/>
              </a:ext>
            </a:extLst>
          </p:cNvPr>
          <p:cNvSpPr/>
          <p:nvPr userDrawn="1"/>
        </p:nvSpPr>
        <p:spPr>
          <a:xfrm>
            <a:off x="185556" y="3743233"/>
            <a:ext cx="4320541"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When to use this report</a:t>
            </a:r>
            <a:endParaRPr lang="en-US" sz="1500" u="sng">
              <a:solidFill>
                <a:schemeClr val="tx1"/>
              </a:solidFill>
            </a:endParaRPr>
          </a:p>
        </p:txBody>
      </p:sp>
      <p:sp>
        <p:nvSpPr>
          <p:cNvPr id="16" name="Rectangle 15">
            <a:extLst>
              <a:ext uri="{FF2B5EF4-FFF2-40B4-BE49-F238E27FC236}">
                <a16:creationId xmlns:a16="http://schemas.microsoft.com/office/drawing/2014/main" id="{9ACEF0AE-A6D0-4E0A-AC7A-19161668260A}"/>
              </a:ext>
            </a:extLst>
          </p:cNvPr>
          <p:cNvSpPr/>
          <p:nvPr userDrawn="1"/>
        </p:nvSpPr>
        <p:spPr>
          <a:xfrm>
            <a:off x="4623634" y="1127174"/>
            <a:ext cx="4296071" cy="245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endParaRPr lang="en-US" sz="1100" b="1">
              <a:solidFill>
                <a:schemeClr val="tx1"/>
              </a:solidFill>
              <a:cs typeface="Calibri"/>
            </a:endParaRPr>
          </a:p>
          <a:p>
            <a:pPr marL="128588" indent="-128588">
              <a:buFont typeface="Arial" panose="020B0604020202020204" pitchFamily="34" charset="0"/>
              <a:buChar char="•"/>
            </a:pPr>
            <a:endParaRPr lang="en-US" sz="1100">
              <a:solidFill>
                <a:schemeClr val="tx1"/>
              </a:solidFill>
            </a:endParaRPr>
          </a:p>
          <a:p>
            <a:endParaRPr lang="en-US" sz="1100">
              <a:solidFill>
                <a:schemeClr val="tx1"/>
              </a:solidFill>
            </a:endParaRPr>
          </a:p>
        </p:txBody>
      </p:sp>
      <p:sp>
        <p:nvSpPr>
          <p:cNvPr id="20" name="Rectangle 19">
            <a:extLst>
              <a:ext uri="{FF2B5EF4-FFF2-40B4-BE49-F238E27FC236}">
                <a16:creationId xmlns:a16="http://schemas.microsoft.com/office/drawing/2014/main" id="{6599FBEB-378C-4FCD-905F-F53EB3F94AC2}"/>
              </a:ext>
            </a:extLst>
          </p:cNvPr>
          <p:cNvSpPr/>
          <p:nvPr userDrawn="1"/>
        </p:nvSpPr>
        <p:spPr>
          <a:xfrm>
            <a:off x="7831336" y="6524624"/>
            <a:ext cx="1044773" cy="257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nSpc>
                <a:spcPts val="551"/>
              </a:lnSpc>
            </a:pPr>
            <a:r>
              <a:rPr lang="en-US" sz="600" b="1">
                <a:solidFill>
                  <a:schemeClr val="tx1"/>
                </a:solidFill>
              </a:rPr>
              <a:t>NSCAS Reports Portfolio</a:t>
            </a:r>
            <a:endParaRPr lang="en-US" sz="600">
              <a:solidFill>
                <a:srgbClr val="FF0000"/>
              </a:solidFill>
            </a:endParaRPr>
          </a:p>
        </p:txBody>
      </p:sp>
      <p:sp>
        <p:nvSpPr>
          <p:cNvPr id="24" name="Slide Number Placeholder 5">
            <a:extLst>
              <a:ext uri="{FF2B5EF4-FFF2-40B4-BE49-F238E27FC236}">
                <a16:creationId xmlns:a16="http://schemas.microsoft.com/office/drawing/2014/main" id="{62F10809-8D99-45C8-9A8E-A8CF46A76923}"/>
              </a:ext>
            </a:extLst>
          </p:cNvPr>
          <p:cNvSpPr txBox="1">
            <a:spLocks/>
          </p:cNvSpPr>
          <p:nvPr userDrawn="1"/>
        </p:nvSpPr>
        <p:spPr>
          <a:xfrm>
            <a:off x="8845749" y="6563557"/>
            <a:ext cx="123894" cy="151570"/>
          </a:xfrm>
          <a:prstGeom prst="rect">
            <a:avLst/>
          </a:prstGeom>
        </p:spPr>
        <p:txBody>
          <a:bodyPr vert="horz" lIns="0" tIns="34290" rIns="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126D97-14AF-4F5A-AFDD-034B66BB95FF}" type="slidenum">
              <a:rPr lang="en-US" sz="600" b="1" smtClean="0">
                <a:solidFill>
                  <a:schemeClr val="tx1"/>
                </a:solidFill>
              </a:rPr>
              <a:pPr/>
              <a:t>‹#›</a:t>
            </a:fld>
            <a:endParaRPr lang="en-US" sz="600" b="1">
              <a:solidFill>
                <a:schemeClr val="tx1"/>
              </a:solidFill>
            </a:endParaRPr>
          </a:p>
        </p:txBody>
      </p:sp>
      <p:sp>
        <p:nvSpPr>
          <p:cNvPr id="30" name="Title 1">
            <a:extLst>
              <a:ext uri="{FF2B5EF4-FFF2-40B4-BE49-F238E27FC236}">
                <a16:creationId xmlns:a16="http://schemas.microsoft.com/office/drawing/2014/main" id="{C9FC099F-9745-4315-B264-F67F1D3B1C2C}"/>
              </a:ext>
            </a:extLst>
          </p:cNvPr>
          <p:cNvSpPr>
            <a:spLocks noGrp="1"/>
          </p:cNvSpPr>
          <p:nvPr>
            <p:ph type="ctrTitle"/>
          </p:nvPr>
        </p:nvSpPr>
        <p:spPr>
          <a:xfrm>
            <a:off x="0" y="6097"/>
            <a:ext cx="9144000" cy="577042"/>
          </a:xfrm>
        </p:spPr>
        <p:txBody>
          <a:bodyPr anchor="b">
            <a:normAutofit/>
          </a:bodyPr>
          <a:lstStyle>
            <a:lvl1pPr algn="ctr">
              <a:defRPr sz="2300" b="1">
                <a:latin typeface="+mn-lt"/>
              </a:defRPr>
            </a:lvl1pPr>
          </a:lstStyle>
          <a:p>
            <a:r>
              <a:rPr lang="en-US"/>
              <a:t>Click to edit Master title style</a:t>
            </a:r>
          </a:p>
        </p:txBody>
      </p:sp>
      <p:sp>
        <p:nvSpPr>
          <p:cNvPr id="33" name="Content Placeholder 2">
            <a:extLst>
              <a:ext uri="{FF2B5EF4-FFF2-40B4-BE49-F238E27FC236}">
                <a16:creationId xmlns:a16="http://schemas.microsoft.com/office/drawing/2014/main" id="{2670A973-2EE6-4C8E-9DFF-B50559B24986}"/>
              </a:ext>
            </a:extLst>
          </p:cNvPr>
          <p:cNvSpPr>
            <a:spLocks noGrp="1"/>
          </p:cNvSpPr>
          <p:nvPr>
            <p:ph idx="1"/>
          </p:nvPr>
        </p:nvSpPr>
        <p:spPr>
          <a:xfrm>
            <a:off x="314325" y="1156568"/>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31DEAD57-9D81-48A6-A371-9F2BBC435581}"/>
              </a:ext>
            </a:extLst>
          </p:cNvPr>
          <p:cNvSpPr>
            <a:spLocks noGrp="1"/>
          </p:cNvSpPr>
          <p:nvPr>
            <p:ph idx="10"/>
          </p:nvPr>
        </p:nvSpPr>
        <p:spPr>
          <a:xfrm>
            <a:off x="314325" y="4066889"/>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2">
            <a:extLst>
              <a:ext uri="{FF2B5EF4-FFF2-40B4-BE49-F238E27FC236}">
                <a16:creationId xmlns:a16="http://schemas.microsoft.com/office/drawing/2014/main" id="{397EB4D5-0E45-4D98-B356-F198E86C2D52}"/>
              </a:ext>
            </a:extLst>
          </p:cNvPr>
          <p:cNvSpPr>
            <a:spLocks noGrp="1"/>
          </p:cNvSpPr>
          <p:nvPr>
            <p:ph idx="11"/>
          </p:nvPr>
        </p:nvSpPr>
        <p:spPr>
          <a:xfrm>
            <a:off x="4814887" y="1156568"/>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a:extLst>
              <a:ext uri="{FF2B5EF4-FFF2-40B4-BE49-F238E27FC236}">
                <a16:creationId xmlns:a16="http://schemas.microsoft.com/office/drawing/2014/main" id="{AD91EACA-CD5E-49B2-95FC-EC5B64DF1723}"/>
              </a:ext>
            </a:extLst>
          </p:cNvPr>
          <p:cNvSpPr>
            <a:spLocks noGrp="1"/>
          </p:cNvSpPr>
          <p:nvPr>
            <p:ph idx="12"/>
          </p:nvPr>
        </p:nvSpPr>
        <p:spPr>
          <a:xfrm>
            <a:off x="4814887" y="4066889"/>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0705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C85E-CAC5-48CD-872E-95BC5287033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D5CE963-78F3-4699-AA90-BFE43861E2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79A358-3793-47B1-946D-D9C50ABBBA0D}"/>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5" name="Footer Placeholder 4">
            <a:extLst>
              <a:ext uri="{FF2B5EF4-FFF2-40B4-BE49-F238E27FC236}">
                <a16:creationId xmlns:a16="http://schemas.microsoft.com/office/drawing/2014/main" id="{F15D4F9A-8743-484B-BA57-F6725F933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7F6BC-8134-423B-98F8-E3A411493DAB}"/>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3937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421046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3508-0EB6-4ECE-A2C4-DBB344F5B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FEE2C-4753-4BB6-A7C1-0EC1B4AC4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2B553-DA6E-432C-B643-B6D6BB9CE8F6}"/>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5" name="Footer Placeholder 4">
            <a:extLst>
              <a:ext uri="{FF2B5EF4-FFF2-40B4-BE49-F238E27FC236}">
                <a16:creationId xmlns:a16="http://schemas.microsoft.com/office/drawing/2014/main" id="{88155565-F97F-4C0C-8581-D2FA21117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84DFD-08E8-442E-A5E4-8F80B0E9D883}"/>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3928966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7FC0-5B00-461C-B7EF-A9A3D74F265D}"/>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A50A8B-216E-43D7-AD0E-11B3A61B572B}"/>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6AD05-85BC-4BB1-B95A-C65FE18918E7}"/>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5" name="Footer Placeholder 4">
            <a:extLst>
              <a:ext uri="{FF2B5EF4-FFF2-40B4-BE49-F238E27FC236}">
                <a16:creationId xmlns:a16="http://schemas.microsoft.com/office/drawing/2014/main" id="{46BD3142-218A-4841-A894-49EB17526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5B404-BE3D-424F-9F56-4C7B34AF8915}"/>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04628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05C9-9AFD-41DD-B8F8-EDC95CE1D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8E9A7-C354-44B6-8AF2-A939CBEE17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CB460-2D9B-4F7D-8EE4-C39425071BB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2FA0B-B18C-40EE-B893-43BFFA4544AB}"/>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6" name="Footer Placeholder 5">
            <a:extLst>
              <a:ext uri="{FF2B5EF4-FFF2-40B4-BE49-F238E27FC236}">
                <a16:creationId xmlns:a16="http://schemas.microsoft.com/office/drawing/2014/main" id="{347EFBBE-0661-4A69-A169-627E7C705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7D1ED-D756-4AB1-BB98-B89DBDFEC87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392667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7966-CD0D-415F-99EC-FD77A73CF0E2}"/>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62382-D8A9-4CAB-AD59-89DB30CF2F1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BE002-3950-4280-94EB-4E3C4577B50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407E7D-B672-4F45-858B-0757932F9C6F}"/>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C800B-82E9-475D-86BD-6BA3FCDA7E13}"/>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24DED-C84C-418D-899B-4F596CE05FC4}"/>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8" name="Footer Placeholder 7">
            <a:extLst>
              <a:ext uri="{FF2B5EF4-FFF2-40B4-BE49-F238E27FC236}">
                <a16:creationId xmlns:a16="http://schemas.microsoft.com/office/drawing/2014/main" id="{81C34984-AA33-4F23-96B2-E52E0702E9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47AE15-5DD1-47A1-A3C0-6C043781B3C3}"/>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878948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0FEA-053C-4ED2-AAAD-A39B576E54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D7155-B958-4F7B-AF77-675CA5625A7A}"/>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4" name="Footer Placeholder 3">
            <a:extLst>
              <a:ext uri="{FF2B5EF4-FFF2-40B4-BE49-F238E27FC236}">
                <a16:creationId xmlns:a16="http://schemas.microsoft.com/office/drawing/2014/main" id="{C1C9C2AA-C338-41A3-A34D-ABC4A202B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630E8D-20A0-40E9-97D6-0B219A0CCE7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695690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81826-A9AA-40BF-9275-4F3AD68C9623}"/>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3" name="Footer Placeholder 2">
            <a:extLst>
              <a:ext uri="{FF2B5EF4-FFF2-40B4-BE49-F238E27FC236}">
                <a16:creationId xmlns:a16="http://schemas.microsoft.com/office/drawing/2014/main" id="{8E4A0C0C-A270-4E4D-81F3-810E9578B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87581-989B-4140-BB2D-106F9EC98D38}"/>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05268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943E-AED6-406B-842D-F9535CF5BF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41E96E-0021-4EBC-B2B9-E026F0FA3D89}"/>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6C978-65A5-484A-B3E4-A33A8F3C69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8B1404E-AEC0-4169-A26E-71C0E3FE5295}"/>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6" name="Footer Placeholder 5">
            <a:extLst>
              <a:ext uri="{FF2B5EF4-FFF2-40B4-BE49-F238E27FC236}">
                <a16:creationId xmlns:a16="http://schemas.microsoft.com/office/drawing/2014/main" id="{C4669981-E994-490A-BDDE-FD6A24760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184AC-82AE-4C8D-BD2D-E3DDB3818DD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9355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3D7C-C8CC-4865-A04C-8ACD8847BD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0120E7-C358-4981-96B4-9CDB8005A2EF}"/>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987E9E4-F57F-439B-A6B1-834A8E7EDD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75A87FE9-C6F8-49E9-8EAD-5965CF0C1CB9}"/>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6" name="Footer Placeholder 5">
            <a:extLst>
              <a:ext uri="{FF2B5EF4-FFF2-40B4-BE49-F238E27FC236}">
                <a16:creationId xmlns:a16="http://schemas.microsoft.com/office/drawing/2014/main" id="{99E4012E-D355-4D71-84D1-A9A30AAFB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E23F-14FD-4884-8D8D-34003C734FF7}"/>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499316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8082-C361-4439-B26A-353A321468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14425-14B1-43A2-BA42-7A96E983E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A954F-EC6B-40F4-8666-967A9E844A00}"/>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5" name="Footer Placeholder 4">
            <a:extLst>
              <a:ext uri="{FF2B5EF4-FFF2-40B4-BE49-F238E27FC236}">
                <a16:creationId xmlns:a16="http://schemas.microsoft.com/office/drawing/2014/main" id="{E67A1058-CB2A-4ABC-B252-3C91B008E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6897-D065-4EE1-8A59-C4ED30C53198}"/>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1775078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070F7-97E7-491B-9A7A-EB1F4A7686BC}"/>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9BF638-3316-4010-982F-5B6237083E41}"/>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D4B11-7234-41C0-9C93-AE2B133C0380}"/>
              </a:ext>
            </a:extLst>
          </p:cNvPr>
          <p:cNvSpPr>
            <a:spLocks noGrp="1"/>
          </p:cNvSpPr>
          <p:nvPr>
            <p:ph type="dt" sz="half" idx="10"/>
          </p:nvPr>
        </p:nvSpPr>
        <p:spPr/>
        <p:txBody>
          <a:bodyPr/>
          <a:lstStyle/>
          <a:p>
            <a:fld id="{089B917F-2C76-43C9-95B5-DA9770235D39}" type="datetimeFigureOut">
              <a:rPr lang="en-US" smtClean="0"/>
              <a:t>2/8/2024</a:t>
            </a:fld>
            <a:endParaRPr lang="en-US"/>
          </a:p>
        </p:txBody>
      </p:sp>
      <p:sp>
        <p:nvSpPr>
          <p:cNvPr id="5" name="Footer Placeholder 4">
            <a:extLst>
              <a:ext uri="{FF2B5EF4-FFF2-40B4-BE49-F238E27FC236}">
                <a16:creationId xmlns:a16="http://schemas.microsoft.com/office/drawing/2014/main" id="{9F89A446-2668-4E17-A2EF-1F01BDFD4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9D7E4-2044-49E1-B641-FD03493F295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1463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C2092C-1839-3E42-9881-B1BC212151F0}"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1252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C2092C-1839-3E42-9881-B1BC212151F0}"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010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C2092C-1839-3E42-9881-B1BC212151F0}"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9827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C2092C-1839-3E42-9881-B1BC212151F0}"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2862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2092C-1839-3E42-9881-B1BC212151F0}"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5629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68024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55522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092C-1839-3E42-9881-B1BC212151F0}" type="datetimeFigureOut">
              <a:rPr lang="en-US" smtClean="0"/>
              <a:t>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9839-9A15-9240-A47A-520DE2FBAC43}" type="slidenum">
              <a:rPr lang="en-US" smtClean="0"/>
              <a:t>‹#›</a:t>
            </a:fld>
            <a:endParaRPr lang="en-US"/>
          </a:p>
        </p:txBody>
      </p:sp>
    </p:spTree>
    <p:extLst>
      <p:ext uri="{BB962C8B-B14F-4D97-AF65-F5344CB8AC3E}">
        <p14:creationId xmlns:p14="http://schemas.microsoft.com/office/powerpoint/2010/main" val="4024169050"/>
      </p:ext>
    </p:extLst>
  </p:cSld>
  <p:clrMap bg1="lt1" tx1="dk1" bg2="lt2" tx2="dk2" accent1="accent1" accent2="accent2" accent3="accent3" accent4="accent4" accent5="accent5" accent6="accent6" hlink="hlink" folHlink="folHlink"/>
  <p:sldLayoutIdLst>
    <p:sldLayoutId id="2147483678" r:id="rId1"/>
    <p:sldLayoutId id="2147483686" r:id="rId2"/>
    <p:sldLayoutId id="2147483687" r:id="rId3"/>
    <p:sldLayoutId id="2147483679" r:id="rId4"/>
    <p:sldLayoutId id="2147483688" r:id="rId5"/>
    <p:sldLayoutId id="2147483689" r:id="rId6"/>
    <p:sldLayoutId id="2147483690" r:id="rId7"/>
    <p:sldLayoutId id="2147483691" r:id="rId8"/>
    <p:sldLayoutId id="2147483692" r:id="rId9"/>
    <p:sldLayoutId id="2147483693" r:id="rId10"/>
    <p:sldLayoutId id="2147483694" r:id="rId11"/>
    <p:sldLayoutId id="2147483681" r:id="rId12"/>
    <p:sldLayoutId id="2147483661" r:id="rId13"/>
    <p:sldLayoutId id="2147483680" r:id="rId14"/>
    <p:sldLayoutId id="2147483682" r:id="rId15"/>
    <p:sldLayoutId id="2147483683" r:id="rId16"/>
    <p:sldLayoutId id="2147483684"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42E3D-46A3-4DE3-ABF1-7267A30FFB9E}"/>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17AC5-8BFA-4E76-8216-EFD1A2A399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9B874-B83A-48A3-AD96-EBC99D942E56}"/>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9B917F-2C76-43C9-95B5-DA9770235D39}" type="datetimeFigureOut">
              <a:rPr lang="en-US" smtClean="0"/>
              <a:t>2/8/2024</a:t>
            </a:fld>
            <a:endParaRPr lang="en-US"/>
          </a:p>
        </p:txBody>
      </p:sp>
      <p:sp>
        <p:nvSpPr>
          <p:cNvPr id="5" name="Footer Placeholder 4">
            <a:extLst>
              <a:ext uri="{FF2B5EF4-FFF2-40B4-BE49-F238E27FC236}">
                <a16:creationId xmlns:a16="http://schemas.microsoft.com/office/drawing/2014/main" id="{6DBFBFE0-FADC-4ED1-B1B7-72BB6ACBC33E}"/>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C09DA-D844-49C3-89B6-DCCB78089A6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26D97-14AF-4F5A-AFDD-034B66BB95FF}" type="slidenum">
              <a:rPr lang="en-US" smtClean="0"/>
              <a:t>‹#›</a:t>
            </a:fld>
            <a:endParaRPr lang="en-US"/>
          </a:p>
        </p:txBody>
      </p:sp>
    </p:spTree>
    <p:extLst>
      <p:ext uri="{BB962C8B-B14F-4D97-AF65-F5344CB8AC3E}">
        <p14:creationId xmlns:p14="http://schemas.microsoft.com/office/powerpoint/2010/main" val="8620566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hyperlink" Target="https://securebrowser.state.nwea.or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4.png"/><Relationship Id="rId4" Type="http://schemas.microsoft.com/office/2018/10/relationships/comments" Target="../comments/modernComment_123_F00075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9.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4.png"/><Relationship Id="rId4" Type="http://schemas.microsoft.com/office/2018/10/relationships/comments" Target="../comments/modernComment_17C_3E6856DD.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12.png"/><Relationship Id="rId4" Type="http://schemas.microsoft.com/office/2018/10/relationships/comments" Target="../comments/modernComment_1EC_D07F146B.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hyperlink" Target="https://www.nwea.org/uploads/NSCAS-Accessibility-Manual.Nebraska_NWEA.pdf"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7.xml"/><Relationship Id="rId4" Type="http://schemas.microsoft.com/office/2018/10/relationships/comments" Target="../comments/modernComment_2AE_1933F1F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hyperlink" Target="https://www.nwea.org/uploads/NSCASAssessCoordGuide.pdf" TargetMode="External"/><Relationship Id="rId4" Type="http://schemas.microsoft.com/office/2018/10/relationships/comments" Target="../comments/modernComment_11B_3372CD6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16.png"/><Relationship Id="rId4" Type="http://schemas.microsoft.com/office/2018/10/relationships/comments" Target="../comments/modernComment_29A_F2C866B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1.xml"/><Relationship Id="rId4" Type="http://schemas.microsoft.com/office/2018/10/relationships/comments" Target="../comments/modernComment_1EF_CDBE909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7.png"/><Relationship Id="rId4" Type="http://schemas.microsoft.com/office/2018/10/relationships/comments" Target="../comments/modernComment_29C_448809CC.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5.xml"/><Relationship Id="rId5" Type="http://schemas.openxmlformats.org/officeDocument/2006/relationships/image" Target="../media/image4.png"/><Relationship Id="rId4" Type="http://schemas.microsoft.com/office/2018/10/relationships/comments" Target="../comments/modernComment_1E2_8A17838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1.jpeg"/><Relationship Id="rId4" Type="http://schemas.microsoft.com/office/2018/10/relationships/comments" Target="../comments/modernComment_263_A7A434F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hyperlink" Target="https://connection.nwea.org/s/article/How-to-move-students-between-districts?language=en_US"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hyperlink" Target="https://cdn.education.ne.gov/wp-content/uploads/2021/01/NSCAS-Summative-and-Alternate-Accessibility-Manual-1-8-2021.pdf" TargetMode="External"/><Relationship Id="rId4" Type="http://schemas.microsoft.com/office/2018/10/relationships/comments" Target="../comments/modernComment_296_1AE1F57C.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0.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48.xml"/><Relationship Id="rId5" Type="http://schemas.openxmlformats.org/officeDocument/2006/relationships/image" Target="../media/image22.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2.xml"/><Relationship Id="rId5" Type="http://schemas.openxmlformats.org/officeDocument/2006/relationships/image" Target="../media/image27.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3.xml"/><Relationship Id="rId5" Type="http://schemas.openxmlformats.org/officeDocument/2006/relationships/image" Target="../media/image28.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54.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56.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hyperlink" Target="https://teach.mapnwea.org/impl/cap/SystemTechnologySummative.pdf" TargetMode="External"/><Relationship Id="rId4" Type="http://schemas.openxmlformats.org/officeDocument/2006/relationships/hyperlink" Target="https://securebrowser.state.nwea.org/"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hyperlink" Target="https://connection.nwea.org/s/nwea-news/assessment-coordinators-MCWPOBFLNXWJH3POGRQZM5Y2OQII?language=en_US"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image" Target="../media/image4.png"/><Relationship Id="rId5" Type="http://schemas.openxmlformats.org/officeDocument/2006/relationships/hyperlink" Target="https://nam04.safelinks.protection.outlook.com/?url=https%3A%2F%2Fteach.mapnwea.org%2Fimpl%2Fcaptraining%2FStudentTutorialNE%2FStudentTutorialNE.html&amp;data=04%7C01%7Ckaren.davies%40nwea.org%7Cb08852b0554b41ac7c6108d99dfbe64e%7C021f982f7042437ea81c86ed38d5da95%7C1%7C0%7C637714527500352955%7CUnknown%7CTWFpbGZsb3d8eyJWIjoiMC4wLjAwMDAiLCJQIjoiV2luMzIiLCJBTiI6Ik1haWwiLCJXVCI6Mn0%3D%7C1000&amp;sdata=XVkvFYbT%2F2bD4UhSaHgUzvJV%2F2oM3NuvupSsl1ztcgA%3D&amp;reserved=0" TargetMode="External"/><Relationship Id="rId4" Type="http://schemas.microsoft.com/office/2018/10/relationships/comments" Target="../comments/modernComment_145_5C46B72E.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60.xml"/><Relationship Id="rId5" Type="http://schemas.openxmlformats.org/officeDocument/2006/relationships/hyperlink" Target="https://nscas-assess.state.nwea.org/inbrowser/index.html" TargetMode="Externa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6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5.xml"/><Relationship Id="rId1" Type="http://schemas.openxmlformats.org/officeDocument/2006/relationships/tags" Target="../tags/tag63.xml"/><Relationship Id="rId5" Type="http://schemas.openxmlformats.org/officeDocument/2006/relationships/image" Target="../media/image1.jpeg"/><Relationship Id="rId4" Type="http://schemas.microsoft.com/office/2018/10/relationships/comments" Target="../comments/modernComment_2A5_14844D5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5.xml"/><Relationship Id="rId1" Type="http://schemas.openxmlformats.org/officeDocument/2006/relationships/tags" Target="../tags/tag64.xml"/><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image" Target="../media/image34.png"/><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6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70.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1.jpeg"/><Relationship Id="rId9"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69.xml"/><Relationship Id="rId5" Type="http://schemas.openxmlformats.org/officeDocument/2006/relationships/image" Target="../media/image46.png"/><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70.xml"/><Relationship Id="rId5" Type="http://schemas.openxmlformats.org/officeDocument/2006/relationships/image" Target="../media/image47.png"/><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71.xml"/><Relationship Id="rId5" Type="http://schemas.openxmlformats.org/officeDocument/2006/relationships/image" Target="../media/image48.png"/><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72.xml"/><Relationship Id="rId5" Type="http://schemas.openxmlformats.org/officeDocument/2006/relationships/image" Target="../media/image34.png"/><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7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tags" Target="../tags/tag75.xml"/><Relationship Id="rId4" Type="http://schemas.microsoft.com/office/2018/10/relationships/comments" Target="../comments/modernComment_21F_E737763C.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tags" Target="../tags/tag78.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2.xml"/><Relationship Id="rId1" Type="http://schemas.openxmlformats.org/officeDocument/2006/relationships/tags" Target="../tags/tag79.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8" Type="http://schemas.openxmlformats.org/officeDocument/2006/relationships/hyperlink" Target="https://www.nwea.org/uploads/NSCASUserStudentMgmtGuide_NWEA_Guide.pdf" TargetMode="External"/><Relationship Id="rId3" Type="http://schemas.openxmlformats.org/officeDocument/2006/relationships/notesSlide" Target="../notesSlides/notesSlide86.xml"/><Relationship Id="rId7" Type="http://schemas.openxmlformats.org/officeDocument/2006/relationships/hyperlink" Target="https://www.nwea.org/uploads/NSCAS-Accessibility-Manual.Nebraska_NWEA.pdf" TargetMode="Externa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80.xml"/><Relationship Id="rId6" Type="http://schemas.openxmlformats.org/officeDocument/2006/relationships/hyperlink" Target="https://www.nwea.org/uploads/NSCASSystemTechnologyGuide_NWEA_Guide.pdf" TargetMode="External"/><Relationship Id="rId11" Type="http://schemas.openxmlformats.org/officeDocument/2006/relationships/hyperlink" Target="https://www.nwea.org/uploads/NSCASReportsIntGuideEnglish_NWEA_Guide.pdf" TargetMode="External"/><Relationship Id="rId5" Type="http://schemas.openxmlformats.org/officeDocument/2006/relationships/hyperlink" Target="https://www.nwea.org/uploads/NSCASAssessCoordGuide.pdf" TargetMode="External"/><Relationship Id="rId10" Type="http://schemas.openxmlformats.org/officeDocument/2006/relationships/hyperlink" Target="https://www.nwea.org/uploads/NSCASChecklist.pdf" TargetMode="External"/><Relationship Id="rId4" Type="http://schemas.openxmlformats.org/officeDocument/2006/relationships/hyperlink" Target="https://nwea.force.com/nweaconnection/s/nebraska" TargetMode="External"/><Relationship Id="rId9" Type="http://schemas.openxmlformats.org/officeDocument/2006/relationships/hyperlink" Target="https://www.nwea.org/uploads/NSCAS-Growth-Scheduling-Guidance_NWEA_Guide.pdf"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www.desmos.com/state-pdfs/NE_Desmos_Calculators.pdf" TargetMode="External"/><Relationship Id="rId13" Type="http://schemas.openxmlformats.org/officeDocument/2006/relationships/hyperlink" Target="https://www.nwea.org/uploads/NSCASReportsIntParentGuideEnglish_NWEA_Guide.pdf" TargetMode="External"/><Relationship Id="rId3" Type="http://schemas.openxmlformats.org/officeDocument/2006/relationships/notesSlide" Target="../notesSlides/notesSlide87.xml"/><Relationship Id="rId7" Type="http://schemas.openxmlformats.org/officeDocument/2006/relationships/hyperlink" Target="https://www.nwea.org/uploads/NSCASProctorGuideSpanish_NWEA_Guide.pdf" TargetMode="External"/><Relationship Id="rId12" Type="http://schemas.openxmlformats.org/officeDocument/2006/relationships/hyperlink" Target="https://cdn.nwea.org/docs/NE/NE2021_Spanish_MATH_Reference_Sheet.pdf" TargetMode="External"/><Relationship Id="rId2" Type="http://schemas.openxmlformats.org/officeDocument/2006/relationships/slideLayout" Target="../slideLayouts/slideLayout12.xml"/><Relationship Id="rId1" Type="http://schemas.openxmlformats.org/officeDocument/2006/relationships/tags" Target="../tags/tag81.xml"/><Relationship Id="rId6" Type="http://schemas.openxmlformats.org/officeDocument/2006/relationships/hyperlink" Target="https://www.nwea.org/uploads/NSCASProctorGuide_NWEA_English_Guide.pdf" TargetMode="External"/><Relationship Id="rId11" Type="http://schemas.openxmlformats.org/officeDocument/2006/relationships/hyperlink" Target="https://cdn.nwea.org/docs/NE/NE2021_MATH_Reference_Sheet.pdf" TargetMode="External"/><Relationship Id="rId5" Type="http://schemas.openxmlformats.org/officeDocument/2006/relationships/hyperlink" Target="https://connection.nwea.org/s/nebraska-practice-tests" TargetMode="External"/><Relationship Id="rId15" Type="http://schemas.openxmlformats.org/officeDocument/2006/relationships/image" Target="../media/image4.png"/><Relationship Id="rId10" Type="http://schemas.openxmlformats.org/officeDocument/2006/relationships/hyperlink" Target="https://assembly.nwea.org/Share/oeq7n32h5e2diad84jlhhlg1qn1ui06x" TargetMode="External"/><Relationship Id="rId4" Type="http://schemas.openxmlformats.org/officeDocument/2006/relationships/hyperlink" Target="https://nwea.force.com/nweaconnection/s/nebraska" TargetMode="External"/><Relationship Id="rId9" Type="http://schemas.openxmlformats.org/officeDocument/2006/relationships/hyperlink" Target="https://nam04.safelinks.protection.outlook.com/?url=https%3A%2F%2Fteach.mapnwea.org%2Fimpl%2Fcaptraining%2FStudentTutorialNE%2FStudentTutorialNE.html&amp;data=04%7C01%7Ckaren.davies%40nwea.org%7Cb08852b0554b41ac7c6108d99dfbe64e%7C021f982f7042437ea81c86ed38d5da95%7C1%7C0%7C637714527500352955%7CUnknown%7CTWFpbGZsb3d8eyJWIjoiMC4wLjAwMDAiLCJQIjoiV2luMzIiLCJBTiI6Ik1haWwiLCJXVCI6Mn0%3D%7C1000&amp;sdata=XVkvFYbT%2F2bD4UhSaHgUzvJV%2F2oM3NuvupSsl1ztcgA%3D&amp;reserved=0" TargetMode="External"/><Relationship Id="rId14" Type="http://schemas.openxmlformats.org/officeDocument/2006/relationships/hyperlink" Target="https://www.nwea.org/uploads/NSCASReportsIntParentGuideSpanish_NWEA_Guide_SP.pdf"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82.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2.xml"/><Relationship Id="rId1" Type="http://schemas.openxmlformats.org/officeDocument/2006/relationships/tags" Target="../tags/tag83.xml"/><Relationship Id="rId6" Type="http://schemas.openxmlformats.org/officeDocument/2006/relationships/image" Target="../media/image4.png"/><Relationship Id="rId5" Type="http://schemas.openxmlformats.org/officeDocument/2006/relationships/hyperlink" Target="mailto:NWEANebraska@nwea.org" TargetMode="External"/><Relationship Id="rId4" Type="http://schemas.openxmlformats.org/officeDocument/2006/relationships/hyperlink" Target="mailto:nde.stateassessment@nebraska.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4" y="4684966"/>
            <a:ext cx="8778240" cy="1470025"/>
          </a:xfrm>
        </p:spPr>
        <p:txBody>
          <a:bodyPr>
            <a:normAutofit/>
          </a:bodyPr>
          <a:lstStyle/>
          <a:p>
            <a:r>
              <a:rPr lang="en-US" b="1">
                <a:solidFill>
                  <a:schemeClr val="accent1">
                    <a:lumMod val="75000"/>
                  </a:schemeClr>
                </a:solidFill>
              </a:rPr>
              <a:t>NSCAS Growth Spring 23</a:t>
            </a:r>
            <a:r>
              <a:rPr lang="en-US" b="1">
                <a:solidFill>
                  <a:srgbClr val="1F1646"/>
                </a:solidFill>
              </a:rPr>
              <a:t>–</a:t>
            </a:r>
            <a:r>
              <a:rPr lang="en-US" b="1">
                <a:solidFill>
                  <a:schemeClr val="accent1">
                    <a:lumMod val="75000"/>
                  </a:schemeClr>
                </a:solidFill>
              </a:rPr>
              <a:t>24 Test Administration Training</a:t>
            </a:r>
            <a:endParaRPr lang="en-US">
              <a:solidFill>
                <a:schemeClr val="accent1">
                  <a:lumMod val="75000"/>
                </a:schemeClr>
              </a:solidFill>
            </a:endParaRPr>
          </a:p>
        </p:txBody>
      </p:sp>
      <p:sp>
        <p:nvSpPr>
          <p:cNvPr id="3" name="Subtitle 2"/>
          <p:cNvSpPr>
            <a:spLocks noGrp="1"/>
          </p:cNvSpPr>
          <p:nvPr>
            <p:ph type="subTitle" idx="1"/>
          </p:nvPr>
        </p:nvSpPr>
        <p:spPr>
          <a:xfrm>
            <a:off x="1371600" y="6227722"/>
            <a:ext cx="6400800" cy="505493"/>
          </a:xfrm>
        </p:spPr>
        <p:txBody>
          <a:bodyPr vert="horz" lIns="91440" tIns="45720" rIns="91440" bIns="45720" rtlCol="0" anchor="t">
            <a:normAutofit/>
          </a:bodyPr>
          <a:lstStyle/>
          <a:p>
            <a:r>
              <a:rPr lang="en-US" sz="2500"/>
              <a:t>February 2024</a:t>
            </a:r>
          </a:p>
        </p:txBody>
      </p:sp>
      <p:pic>
        <p:nvPicPr>
          <p:cNvPr id="6" name="Picture 5">
            <a:extLst>
              <a:ext uri="{FF2B5EF4-FFF2-40B4-BE49-F238E27FC236}">
                <a16:creationId xmlns:a16="http://schemas.microsoft.com/office/drawing/2014/main" id="{77B53DFC-2483-46D0-B379-E7BE55AF74E8}"/>
              </a:ext>
            </a:extLst>
          </p:cNvPr>
          <p:cNvPicPr>
            <a:picLocks noChangeAspect="1"/>
          </p:cNvPicPr>
          <p:nvPr/>
        </p:nvPicPr>
        <p:blipFill>
          <a:blip r:embed="rId5"/>
          <a:stretch>
            <a:fillRect/>
          </a:stretch>
        </p:blipFill>
        <p:spPr>
          <a:xfrm>
            <a:off x="2082010" y="3498395"/>
            <a:ext cx="5219117" cy="1048152"/>
          </a:xfrm>
          <a:prstGeom prst="rect">
            <a:avLst/>
          </a:prstGeom>
        </p:spPr>
      </p:pic>
    </p:spTree>
    <p:custDataLst>
      <p:tags r:id="rId1"/>
    </p:custDataLst>
    <p:extLst>
      <p:ext uri="{BB962C8B-B14F-4D97-AF65-F5344CB8AC3E}">
        <p14:creationId xmlns:p14="http://schemas.microsoft.com/office/powerpoint/2010/main" val="406234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37144"/>
            <a:ext cx="8118591" cy="486099"/>
          </a:xfrm>
        </p:spPr>
        <p:txBody>
          <a:bodyPr>
            <a:normAutofit fontScale="90000"/>
          </a:bodyPr>
          <a:lstStyle/>
          <a:p>
            <a:r>
              <a:rPr lang="en-US">
                <a:solidFill>
                  <a:schemeClr val="bg1"/>
                </a:solidFill>
              </a:rPr>
              <a:t>Technology Readiness </a:t>
            </a:r>
          </a:p>
        </p:txBody>
      </p:sp>
      <p:sp>
        <p:nvSpPr>
          <p:cNvPr id="3" name="Text Placeholder 2"/>
          <p:cNvSpPr>
            <a:spLocks noGrp="1"/>
          </p:cNvSpPr>
          <p:nvPr>
            <p:ph type="body" sz="quarter" idx="24"/>
          </p:nvPr>
        </p:nvSpPr>
        <p:spPr>
          <a:xfrm>
            <a:off x="523875" y="1945101"/>
            <a:ext cx="8374798" cy="4730171"/>
          </a:xfrm>
        </p:spPr>
        <p:txBody>
          <a:bodyPr vert="horz" lIns="68580" tIns="34290" rIns="68580" bIns="34290" rtlCol="0" anchor="t">
            <a:normAutofit lnSpcReduction="10000"/>
          </a:bodyPr>
          <a:lstStyle/>
          <a:p>
            <a:pPr marL="345440" indent="-345440"/>
            <a:r>
              <a:rPr lang="en-US" sz="2800" dirty="0"/>
              <a:t>System and Technology Guide</a:t>
            </a:r>
            <a:r>
              <a:rPr lang="en-US" sz="2800" i="1" dirty="0"/>
              <a:t> </a:t>
            </a:r>
          </a:p>
          <a:p>
            <a:pPr marL="745490" lvl="1" indent="-345440"/>
            <a:r>
              <a:rPr lang="en-US" sz="2400" dirty="0"/>
              <a:t>Navigating the NSCAS Growth Platform (Acacia) </a:t>
            </a:r>
          </a:p>
          <a:p>
            <a:pPr marL="745490" lvl="1" indent="-345440"/>
            <a:r>
              <a:rPr lang="en-US" sz="2400" dirty="0"/>
              <a:t>IT Readiness</a:t>
            </a:r>
            <a:endParaRPr lang="en-US" dirty="0"/>
          </a:p>
          <a:p>
            <a:pPr marL="745490" lvl="1" indent="-345440"/>
            <a:r>
              <a:rPr lang="en-US" sz="2400" dirty="0"/>
              <a:t>Network and System Requirements</a:t>
            </a:r>
            <a:endParaRPr lang="en-US" dirty="0"/>
          </a:p>
          <a:p>
            <a:pPr marL="745490" lvl="1" indent="-345440"/>
            <a:r>
              <a:rPr lang="en-US" sz="2400" dirty="0"/>
              <a:t>State Solution Secure Browser installations</a:t>
            </a:r>
            <a:endParaRPr lang="en-US" dirty="0"/>
          </a:p>
          <a:p>
            <a:pPr marL="457200" lvl="1" indent="0">
              <a:buNone/>
            </a:pPr>
            <a:endParaRPr lang="en-US" sz="2400" dirty="0"/>
          </a:p>
          <a:p>
            <a:pPr marL="345440" indent="-345440"/>
            <a:r>
              <a:rPr lang="en-US" sz="2800" dirty="0"/>
              <a:t>Online Readiness Check</a:t>
            </a:r>
          </a:p>
          <a:p>
            <a:pPr marL="745490" lvl="1" indent="-345440"/>
            <a:r>
              <a:rPr lang="en-US" sz="2400" dirty="0"/>
              <a:t>Upon launching the secure browser</a:t>
            </a:r>
          </a:p>
          <a:p>
            <a:pPr marL="745490" lvl="1" indent="-345440"/>
            <a:r>
              <a:rPr lang="en-US" sz="2400" dirty="0"/>
              <a:t>Additional site available for checks</a:t>
            </a:r>
          </a:p>
          <a:p>
            <a:pPr marL="400050" lvl="1" indent="0">
              <a:buNone/>
            </a:pPr>
            <a:endParaRPr lang="en-US" sz="2400">
              <a:solidFill>
                <a:srgbClr val="1F1646"/>
              </a:solidFill>
            </a:endParaRPr>
          </a:p>
          <a:p>
            <a:pPr marL="745490" lvl="1" indent="-345440"/>
            <a:endParaRPr lang="en-US" sz="2400">
              <a:solidFill>
                <a:srgbClr val="1F1646"/>
              </a:solidFill>
            </a:endParaRPr>
          </a:p>
          <a:p>
            <a:pPr marL="0" lvl="0" indent="0">
              <a:spcBef>
                <a:spcPts val="0"/>
              </a:spcBef>
              <a:spcAft>
                <a:spcPts val="0"/>
              </a:spcAft>
              <a:buNone/>
            </a:pPr>
            <a:endParaRPr lang="en-US" sz="1600" i="1">
              <a:ea typeface="+mn-lt"/>
              <a:cs typeface="+mn-lt"/>
            </a:endParaRPr>
          </a:p>
          <a:p>
            <a:pPr marL="345440" indent="-345440"/>
            <a:endParaRPr lang="en-US">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97354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C7D7-68B1-420B-B0DB-567BF175812D}"/>
              </a:ext>
            </a:extLst>
          </p:cNvPr>
          <p:cNvSpPr>
            <a:spLocks noGrp="1"/>
          </p:cNvSpPr>
          <p:nvPr>
            <p:ph type="title"/>
          </p:nvPr>
        </p:nvSpPr>
        <p:spPr>
          <a:xfrm>
            <a:off x="1233139" y="332659"/>
            <a:ext cx="8118591" cy="486099"/>
          </a:xfrm>
        </p:spPr>
        <p:txBody>
          <a:bodyPr>
            <a:normAutofit fontScale="90000"/>
          </a:bodyPr>
          <a:lstStyle/>
          <a:p>
            <a:r>
              <a:rPr lang="en-US">
                <a:solidFill>
                  <a:schemeClr val="bg1"/>
                </a:solidFill>
              </a:rPr>
              <a:t>Online Readiness Checker</a:t>
            </a:r>
          </a:p>
        </p:txBody>
      </p:sp>
      <p:sp>
        <p:nvSpPr>
          <p:cNvPr id="4" name="Text Placeholder 2">
            <a:extLst>
              <a:ext uri="{FF2B5EF4-FFF2-40B4-BE49-F238E27FC236}">
                <a16:creationId xmlns:a16="http://schemas.microsoft.com/office/drawing/2014/main" id="{C48C3D58-3E2A-4ECE-9504-B4734F80D014}"/>
              </a:ext>
            </a:extLst>
          </p:cNvPr>
          <p:cNvSpPr>
            <a:spLocks noGrp="1"/>
          </p:cNvSpPr>
          <p:nvPr>
            <p:ph type="body" sz="quarter" idx="24"/>
          </p:nvPr>
        </p:nvSpPr>
        <p:spPr>
          <a:xfrm>
            <a:off x="514022" y="5935747"/>
            <a:ext cx="8384651" cy="739525"/>
          </a:xfrm>
        </p:spPr>
        <p:txBody>
          <a:bodyPr vert="horz" lIns="68580" tIns="34290" rIns="68580" bIns="34290" rtlCol="0" anchor="t">
            <a:normAutofit/>
          </a:bodyPr>
          <a:lstStyle/>
          <a:p>
            <a:pPr marL="0" indent="0">
              <a:spcBef>
                <a:spcPts val="0"/>
              </a:spcBef>
              <a:spcAft>
                <a:spcPts val="0"/>
              </a:spcAft>
              <a:buNone/>
            </a:pPr>
            <a:r>
              <a:rPr lang="en-US" sz="1650" b="1">
                <a:solidFill>
                  <a:srgbClr val="1F1646"/>
                </a:solidFill>
              </a:rPr>
              <a:t>Re</a:t>
            </a:r>
            <a:r>
              <a:rPr lang="en-US" sz="1600" b="1">
                <a:solidFill>
                  <a:srgbClr val="1F1646"/>
                </a:solidFill>
              </a:rPr>
              <a:t>source</a:t>
            </a:r>
            <a:r>
              <a:rPr lang="en-US" sz="1600">
                <a:solidFill>
                  <a:srgbClr val="1F1646"/>
                </a:solidFill>
              </a:rPr>
              <a:t>: Online Readiness Checker</a:t>
            </a:r>
            <a:endParaRPr lang="en-US" sz="1600" i="1">
              <a:solidFill>
                <a:srgbClr val="1F1646"/>
              </a:solidFill>
            </a:endParaRPr>
          </a:p>
          <a:p>
            <a:pPr marL="0" indent="0">
              <a:spcBef>
                <a:spcPts val="0"/>
              </a:spcBef>
              <a:spcAft>
                <a:spcPts val="0"/>
              </a:spcAft>
              <a:buNone/>
            </a:pPr>
            <a:r>
              <a:rPr lang="en-US" sz="1600" b="1">
                <a:solidFill>
                  <a:srgbClr val="1F1646"/>
                </a:solidFill>
              </a:rPr>
              <a:t>Location</a:t>
            </a:r>
            <a:r>
              <a:rPr lang="en-US" sz="1600">
                <a:solidFill>
                  <a:srgbClr val="1F1646"/>
                </a:solidFill>
              </a:rPr>
              <a:t>: </a:t>
            </a:r>
            <a:r>
              <a:rPr lang="en-US" sz="1600">
                <a:ea typeface="+mn-lt"/>
                <a:cs typeface="+mn-lt"/>
                <a:hlinkClick r:id="rId4"/>
              </a:rPr>
              <a:t>https://securebrowser.state.nwea.org</a:t>
            </a:r>
          </a:p>
          <a:p>
            <a:pPr marL="0" indent="0">
              <a:spcBef>
                <a:spcPts val="0"/>
              </a:spcBef>
              <a:spcAft>
                <a:spcPts val="0"/>
              </a:spcAft>
              <a:buNone/>
            </a:pPr>
            <a:endParaRPr lang="en-US" sz="1600">
              <a:cs typeface="Arial"/>
            </a:endParaRPr>
          </a:p>
          <a:p>
            <a:pPr marL="345440" indent="-345440"/>
            <a:endParaRPr lang="en-US">
              <a:cs typeface="Arial"/>
            </a:endParaRPr>
          </a:p>
        </p:txBody>
      </p:sp>
      <p:pic>
        <p:nvPicPr>
          <p:cNvPr id="3" name="Picture 2" descr="A screenshot of a computer&#10;&#10;Description automatically generated">
            <a:extLst>
              <a:ext uri="{FF2B5EF4-FFF2-40B4-BE49-F238E27FC236}">
                <a16:creationId xmlns:a16="http://schemas.microsoft.com/office/drawing/2014/main" id="{9E9C6852-8BEB-A42C-E3C3-06B3A9D2B6AD}"/>
              </a:ext>
            </a:extLst>
          </p:cNvPr>
          <p:cNvPicPr>
            <a:picLocks noChangeAspect="1"/>
          </p:cNvPicPr>
          <p:nvPr/>
        </p:nvPicPr>
        <p:blipFill>
          <a:blip r:embed="rId5"/>
          <a:stretch>
            <a:fillRect/>
          </a:stretch>
        </p:blipFill>
        <p:spPr>
          <a:xfrm>
            <a:off x="1404000" y="1470902"/>
            <a:ext cx="6498000" cy="4240196"/>
          </a:xfrm>
          <a:prstGeom prst="rect">
            <a:avLst/>
          </a:prstGeom>
        </p:spPr>
      </p:pic>
    </p:spTree>
    <p:custDataLst>
      <p:tags r:id="rId1"/>
    </p:custDataLst>
    <p:extLst>
      <p:ext uri="{BB962C8B-B14F-4D97-AF65-F5344CB8AC3E}">
        <p14:creationId xmlns:p14="http://schemas.microsoft.com/office/powerpoint/2010/main" val="303254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685800" y="2509803"/>
            <a:ext cx="7772400" cy="1470025"/>
          </a:xfrm>
        </p:spPr>
        <p:txBody>
          <a:bodyPr>
            <a:normAutofit fontScale="90000"/>
          </a:bodyPr>
          <a:lstStyle/>
          <a:p>
            <a:r>
              <a:rPr lang="en-US"/>
              <a:t>NSCAS Growth Assessment Management </a:t>
            </a:r>
            <a:br>
              <a:rPr lang="en-US"/>
            </a:br>
            <a:r>
              <a:rPr lang="en-US"/>
              <a:t>(Acacia Platform)</a:t>
            </a:r>
            <a:br>
              <a:rPr lang="en-US"/>
            </a:br>
            <a:br>
              <a:rPr lang="en-US"/>
            </a:br>
            <a:endParaRPr lang="en-US"/>
          </a:p>
        </p:txBody>
      </p:sp>
    </p:spTree>
    <p:custDataLst>
      <p:tags r:id="rId1"/>
    </p:custDataLst>
    <p:extLst>
      <p:ext uri="{BB962C8B-B14F-4D97-AF65-F5344CB8AC3E}">
        <p14:creationId xmlns:p14="http://schemas.microsoft.com/office/powerpoint/2010/main" val="31765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Autofit/>
          </a:bodyPr>
          <a:lstStyle/>
          <a:p>
            <a:r>
              <a:rPr lang="en-US" sz="3600">
                <a:solidFill>
                  <a:schemeClr val="bg1"/>
                </a:solidFill>
              </a:rPr>
              <a:t>NSCAS Management </a:t>
            </a:r>
            <a:br>
              <a:rPr lang="en-US" sz="3600">
                <a:solidFill>
                  <a:schemeClr val="bg1"/>
                </a:solidFill>
              </a:rPr>
            </a:br>
            <a:r>
              <a:rPr lang="en-US" sz="3600">
                <a:solidFill>
                  <a:schemeClr val="bg1"/>
                </a:solidFill>
              </a:rPr>
              <a:t>(Acacia)</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300"/>
              <a:t>Single-sign on connects your access from the Comprehensive Assessment Platform (MAP Growth) to the NSCAS Growth Platform (Acacia).</a:t>
            </a:r>
          </a:p>
          <a:p>
            <a:pPr lvl="1"/>
            <a:r>
              <a:rPr lang="en-US" sz="2300"/>
              <a:t>Use the same MAP Growth Username / Password.</a:t>
            </a:r>
          </a:p>
          <a:p>
            <a:pPr marL="745490" lvl="1" indent="-345440"/>
            <a:r>
              <a:rPr lang="en-US" sz="2300"/>
              <a:t>User roles will be managed through CAP.</a:t>
            </a:r>
          </a:p>
          <a:p>
            <a:pPr marL="745490" lvl="1" indent="-345440"/>
            <a:r>
              <a:rPr lang="en-US" sz="2300"/>
              <a:t>Same role titles in CAP and the NSCAS Platform, different permissions.</a:t>
            </a:r>
          </a:p>
          <a:p>
            <a:pPr marL="745490" lvl="1" indent="-345440"/>
            <a:r>
              <a:rPr lang="en-US" sz="2300"/>
              <a:t>After logging into CAP, users will see the NSCAS link.</a:t>
            </a:r>
            <a:endParaRPr lang="en-US" sz="2000">
              <a:ea typeface="+mn-lt"/>
              <a:cs typeface="+mn-lt"/>
            </a:endParaRPr>
          </a:p>
          <a:p>
            <a:pPr marL="400050" lvl="1" indent="0">
              <a:buNone/>
            </a:pPr>
            <a:endParaRPr lang="en-US" sz="2000">
              <a:ea typeface="+mn-lt"/>
              <a:cs typeface="+mn-lt"/>
            </a:endParaRPr>
          </a:p>
          <a:p>
            <a:pPr marL="0" indent="0">
              <a:spcBef>
                <a:spcPts val="0"/>
              </a:spcBef>
              <a:spcAft>
                <a:spcPts val="0"/>
              </a:spcAft>
              <a:buNone/>
            </a:pPr>
            <a:endParaRPr lang="en-US" sz="1700">
              <a:ea typeface="+mn-lt"/>
              <a:cs typeface="+mn-lt"/>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252439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35" y="271166"/>
            <a:ext cx="8118591" cy="486099"/>
          </a:xfrm>
        </p:spPr>
        <p:txBody>
          <a:bodyPr>
            <a:noAutofit/>
          </a:bodyPr>
          <a:lstStyle/>
          <a:p>
            <a:r>
              <a:rPr lang="en-US" sz="3600">
                <a:solidFill>
                  <a:schemeClr val="bg1"/>
                </a:solidFill>
              </a:rPr>
              <a:t>NSCAS Management </a:t>
            </a:r>
            <a:br>
              <a:rPr lang="en-US" sz="3600">
                <a:solidFill>
                  <a:schemeClr val="bg1"/>
                </a:solidFill>
              </a:rPr>
            </a:br>
            <a:r>
              <a:rPr lang="en-US" sz="3600">
                <a:solidFill>
                  <a:schemeClr val="bg1"/>
                </a:solidFill>
              </a:rPr>
              <a:t>(Acacia)</a:t>
            </a:r>
          </a:p>
        </p:txBody>
      </p:sp>
      <p:pic>
        <p:nvPicPr>
          <p:cNvPr id="5" name="Picture 4">
            <a:extLst>
              <a:ext uri="{FF2B5EF4-FFF2-40B4-BE49-F238E27FC236}">
                <a16:creationId xmlns:a16="http://schemas.microsoft.com/office/drawing/2014/main" id="{BD369CF1-279D-946A-19C1-3FF656476064}"/>
              </a:ext>
            </a:extLst>
          </p:cNvPr>
          <p:cNvPicPr>
            <a:picLocks noChangeAspect="1"/>
          </p:cNvPicPr>
          <p:nvPr/>
        </p:nvPicPr>
        <p:blipFill>
          <a:blip r:embed="rId4"/>
          <a:stretch>
            <a:fillRect/>
          </a:stretch>
        </p:blipFill>
        <p:spPr>
          <a:xfrm>
            <a:off x="340468" y="1477682"/>
            <a:ext cx="8365787" cy="5380317"/>
          </a:xfrm>
          <a:prstGeom prst="rect">
            <a:avLst/>
          </a:prstGeom>
        </p:spPr>
      </p:pic>
      <p:sp>
        <p:nvSpPr>
          <p:cNvPr id="6" name="Rectangle 5">
            <a:extLst>
              <a:ext uri="{FF2B5EF4-FFF2-40B4-BE49-F238E27FC236}">
                <a16:creationId xmlns:a16="http://schemas.microsoft.com/office/drawing/2014/main" id="{D07104BC-A75B-4AC4-A881-F27C9D76209D}"/>
              </a:ext>
            </a:extLst>
          </p:cNvPr>
          <p:cNvSpPr/>
          <p:nvPr/>
        </p:nvSpPr>
        <p:spPr>
          <a:xfrm>
            <a:off x="557581" y="3807927"/>
            <a:ext cx="2273168" cy="812711"/>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4CEEF9-A845-6460-BD32-4D1014431C42}"/>
              </a:ext>
            </a:extLst>
          </p:cNvPr>
          <p:cNvSpPr/>
          <p:nvPr/>
        </p:nvSpPr>
        <p:spPr>
          <a:xfrm>
            <a:off x="5614299" y="2092616"/>
            <a:ext cx="1156151" cy="271205"/>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9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35" y="271166"/>
            <a:ext cx="8118591" cy="486099"/>
          </a:xfrm>
        </p:spPr>
        <p:txBody>
          <a:bodyPr>
            <a:noAutofit/>
          </a:bodyPr>
          <a:lstStyle/>
          <a:p>
            <a:r>
              <a:rPr lang="en-US" sz="3600">
                <a:solidFill>
                  <a:schemeClr val="bg1"/>
                </a:solidFill>
              </a:rPr>
              <a:t>NSCAS Management </a:t>
            </a:r>
            <a:br>
              <a:rPr lang="en-US" sz="3600">
                <a:solidFill>
                  <a:schemeClr val="bg1"/>
                </a:solidFill>
              </a:rPr>
            </a:br>
            <a:r>
              <a:rPr lang="en-US" sz="3600">
                <a:solidFill>
                  <a:schemeClr val="bg1"/>
                </a:solidFill>
              </a:rPr>
              <a:t>(Acacia)</a:t>
            </a:r>
          </a:p>
        </p:txBody>
      </p:sp>
      <p:grpSp>
        <p:nvGrpSpPr>
          <p:cNvPr id="8" name="Group 7">
            <a:extLst>
              <a:ext uri="{FF2B5EF4-FFF2-40B4-BE49-F238E27FC236}">
                <a16:creationId xmlns:a16="http://schemas.microsoft.com/office/drawing/2014/main" id="{2AAFADF8-461E-331B-7DA0-F9AEAD825723}"/>
              </a:ext>
            </a:extLst>
          </p:cNvPr>
          <p:cNvGrpSpPr/>
          <p:nvPr/>
        </p:nvGrpSpPr>
        <p:grpSpPr>
          <a:xfrm>
            <a:off x="125537" y="1771537"/>
            <a:ext cx="8842973" cy="4259810"/>
            <a:chOff x="301027" y="2002444"/>
            <a:chExt cx="8842973" cy="4259810"/>
          </a:xfrm>
        </p:grpSpPr>
        <p:pic>
          <p:nvPicPr>
            <p:cNvPr id="5" name="Picture 4">
              <a:extLst>
                <a:ext uri="{FF2B5EF4-FFF2-40B4-BE49-F238E27FC236}">
                  <a16:creationId xmlns:a16="http://schemas.microsoft.com/office/drawing/2014/main" id="{6A46BB12-D430-8CD9-1403-D4711D59C935}"/>
                </a:ext>
              </a:extLst>
            </p:cNvPr>
            <p:cNvPicPr>
              <a:picLocks noChangeAspect="1"/>
            </p:cNvPicPr>
            <p:nvPr/>
          </p:nvPicPr>
          <p:blipFill>
            <a:blip r:embed="rId4"/>
            <a:stretch>
              <a:fillRect/>
            </a:stretch>
          </p:blipFill>
          <p:spPr>
            <a:xfrm>
              <a:off x="301027" y="2002444"/>
              <a:ext cx="8842973" cy="4259810"/>
            </a:xfrm>
            <a:prstGeom prst="rect">
              <a:avLst/>
            </a:prstGeom>
          </p:spPr>
        </p:pic>
        <p:pic>
          <p:nvPicPr>
            <p:cNvPr id="7" name="Picture 6">
              <a:extLst>
                <a:ext uri="{FF2B5EF4-FFF2-40B4-BE49-F238E27FC236}">
                  <a16:creationId xmlns:a16="http://schemas.microsoft.com/office/drawing/2014/main" id="{2B24D695-629B-BAC5-0756-A581345178AD}"/>
                </a:ext>
              </a:extLst>
            </p:cNvPr>
            <p:cNvPicPr>
              <a:picLocks noChangeAspect="1"/>
            </p:cNvPicPr>
            <p:nvPr/>
          </p:nvPicPr>
          <p:blipFill>
            <a:blip r:embed="rId5"/>
            <a:stretch>
              <a:fillRect/>
            </a:stretch>
          </p:blipFill>
          <p:spPr>
            <a:xfrm>
              <a:off x="8395856" y="2346036"/>
              <a:ext cx="748144" cy="203160"/>
            </a:xfrm>
            <a:prstGeom prst="rect">
              <a:avLst/>
            </a:prstGeom>
          </p:spPr>
        </p:pic>
      </p:grpSp>
    </p:spTree>
    <p:custDataLst>
      <p:tags r:id="rId1"/>
    </p:custDataLst>
    <p:extLst>
      <p:ext uri="{BB962C8B-B14F-4D97-AF65-F5344CB8AC3E}">
        <p14:creationId xmlns:p14="http://schemas.microsoft.com/office/powerpoint/2010/main" val="389273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341" y="372454"/>
            <a:ext cx="8118591" cy="364574"/>
          </a:xfrm>
        </p:spPr>
        <p:txBody>
          <a:bodyPr>
            <a:noAutofit/>
          </a:bodyPr>
          <a:lstStyle/>
          <a:p>
            <a:r>
              <a:rPr lang="en-US" sz="3200">
                <a:solidFill>
                  <a:schemeClr val="bg1"/>
                </a:solidFill>
              </a:rPr>
              <a:t>NSCAS Growth Tasks</a:t>
            </a:r>
            <a:endParaRPr lang="en-US" sz="3200">
              <a:solidFill>
                <a:schemeClr val="bg1"/>
              </a:solidFill>
              <a:cs typeface="Arial Bold"/>
            </a:endParaRPr>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graphicFrame>
        <p:nvGraphicFramePr>
          <p:cNvPr id="8" name="Table 7">
            <a:extLst>
              <a:ext uri="{FF2B5EF4-FFF2-40B4-BE49-F238E27FC236}">
                <a16:creationId xmlns:a16="http://schemas.microsoft.com/office/drawing/2014/main" id="{5D4B18C7-01CE-B31B-BF5A-5C8C87A84172}"/>
              </a:ext>
            </a:extLst>
          </p:cNvPr>
          <p:cNvGraphicFramePr>
            <a:graphicFrameLocks noGrp="1"/>
          </p:cNvGraphicFramePr>
          <p:nvPr>
            <p:extLst>
              <p:ext uri="{D42A27DB-BD31-4B8C-83A1-F6EECF244321}">
                <p14:modId xmlns:p14="http://schemas.microsoft.com/office/powerpoint/2010/main" val="965210008"/>
              </p:ext>
            </p:extLst>
          </p:nvPr>
        </p:nvGraphicFramePr>
        <p:xfrm>
          <a:off x="1034142" y="1842795"/>
          <a:ext cx="7085706" cy="2946399"/>
        </p:xfrm>
        <a:graphic>
          <a:graphicData uri="http://schemas.openxmlformats.org/drawingml/2006/table">
            <a:tbl>
              <a:tblPr firstRow="1" bandRow="1">
                <a:tableStyleId>{5C22544A-7EE6-4342-B048-85BDC9FD1C3A}</a:tableStyleId>
              </a:tblPr>
              <a:tblGrid>
                <a:gridCol w="4048817">
                  <a:extLst>
                    <a:ext uri="{9D8B030D-6E8A-4147-A177-3AD203B41FA5}">
                      <a16:colId xmlns:a16="http://schemas.microsoft.com/office/drawing/2014/main" val="3811126217"/>
                    </a:ext>
                  </a:extLst>
                </a:gridCol>
                <a:gridCol w="3036889">
                  <a:extLst>
                    <a:ext uri="{9D8B030D-6E8A-4147-A177-3AD203B41FA5}">
                      <a16:colId xmlns:a16="http://schemas.microsoft.com/office/drawing/2014/main" val="1500741896"/>
                    </a:ext>
                  </a:extLst>
                </a:gridCol>
              </a:tblGrid>
              <a:tr h="370840">
                <a:tc>
                  <a:txBody>
                    <a:bodyPr/>
                    <a:lstStyle/>
                    <a:p>
                      <a:r>
                        <a:rPr lang="en-US"/>
                        <a:t>MAP Growth Tasks</a:t>
                      </a:r>
                    </a:p>
                  </a:txBody>
                  <a:tcPr/>
                </a:tc>
                <a:tc>
                  <a:txBody>
                    <a:bodyPr/>
                    <a:lstStyle/>
                    <a:p>
                      <a:r>
                        <a:rPr lang="en-US"/>
                        <a:t>Acacia Tasks</a:t>
                      </a:r>
                    </a:p>
                  </a:txBody>
                  <a:tcPr/>
                </a:tc>
                <a:extLst>
                  <a:ext uri="{0D108BD9-81ED-4DB2-BD59-A6C34878D82A}">
                    <a16:rowId xmlns:a16="http://schemas.microsoft.com/office/drawing/2014/main" val="2174054550"/>
                  </a:ext>
                </a:extLst>
              </a:tr>
              <a:tr h="370840">
                <a:tc>
                  <a:txBody>
                    <a:bodyPr/>
                    <a:lstStyle/>
                    <a:p>
                      <a:r>
                        <a:rPr lang="en-US" sz="1400"/>
                        <a:t>Import Student Rosters to MAP Growth</a:t>
                      </a:r>
                    </a:p>
                  </a:txBody>
                  <a:tcPr/>
                </a:tc>
                <a:tc>
                  <a:txBody>
                    <a:bodyPr/>
                    <a:lstStyle/>
                    <a:p>
                      <a:r>
                        <a:rPr lang="en-US" sz="1400"/>
                        <a:t>Update/add additional student information like accommodations and NTCs via upload of the Registration Report</a:t>
                      </a:r>
                    </a:p>
                  </a:txBody>
                  <a:tcPr/>
                </a:tc>
                <a:extLst>
                  <a:ext uri="{0D108BD9-81ED-4DB2-BD59-A6C34878D82A}">
                    <a16:rowId xmlns:a16="http://schemas.microsoft.com/office/drawing/2014/main" val="332256818"/>
                  </a:ext>
                </a:extLst>
              </a:tr>
              <a:tr h="370840">
                <a:tc>
                  <a:txBody>
                    <a:bodyPr/>
                    <a:lstStyle/>
                    <a:p>
                      <a:r>
                        <a:rPr lang="en-US" sz="1400"/>
                        <a:t>Ensure instructors have rostered classes in MAP Growth</a:t>
                      </a:r>
                    </a:p>
                  </a:txBody>
                  <a:tcPr/>
                </a:tc>
                <a:tc>
                  <a:txBody>
                    <a:bodyPr/>
                    <a:lstStyle/>
                    <a:p>
                      <a:r>
                        <a:rPr lang="en-US" sz="1400"/>
                        <a:t>Print Test Tickets</a:t>
                      </a:r>
                    </a:p>
                  </a:txBody>
                  <a:tcPr/>
                </a:tc>
                <a:extLst>
                  <a:ext uri="{0D108BD9-81ED-4DB2-BD59-A6C34878D82A}">
                    <a16:rowId xmlns:a16="http://schemas.microsoft.com/office/drawing/2014/main" val="1835679821"/>
                  </a:ext>
                </a:extLst>
              </a:tr>
              <a:tr h="370840">
                <a:tc>
                  <a:txBody>
                    <a:bodyPr/>
                    <a:lstStyle/>
                    <a:p>
                      <a:endParaRPr lang="en-US" sz="1400"/>
                    </a:p>
                  </a:txBody>
                  <a:tcPr/>
                </a:tc>
                <a:tc>
                  <a:txBody>
                    <a:bodyPr/>
                    <a:lstStyle/>
                    <a:p>
                      <a:r>
                        <a:rPr lang="en-US" sz="1400"/>
                        <a:t>Monitor Student Progress</a:t>
                      </a:r>
                    </a:p>
                  </a:txBody>
                  <a:tcPr/>
                </a:tc>
                <a:extLst>
                  <a:ext uri="{0D108BD9-81ED-4DB2-BD59-A6C34878D82A}">
                    <a16:rowId xmlns:a16="http://schemas.microsoft.com/office/drawing/2014/main" val="658128849"/>
                  </a:ext>
                </a:extLst>
              </a:tr>
              <a:tr h="370840">
                <a:tc>
                  <a:txBody>
                    <a:bodyPr/>
                    <a:lstStyle/>
                    <a:p>
                      <a:endParaRPr lang="en-US" sz="1400"/>
                    </a:p>
                  </a:txBody>
                  <a:tcPr/>
                </a:tc>
                <a:tc>
                  <a:txBody>
                    <a:bodyPr/>
                    <a:lstStyle/>
                    <a:p>
                      <a:r>
                        <a:rPr lang="en-US" sz="1400"/>
                        <a:t>Access Reports</a:t>
                      </a:r>
                    </a:p>
                  </a:txBody>
                  <a:tcPr/>
                </a:tc>
                <a:extLst>
                  <a:ext uri="{0D108BD9-81ED-4DB2-BD59-A6C34878D82A}">
                    <a16:rowId xmlns:a16="http://schemas.microsoft.com/office/drawing/2014/main" val="4033980747"/>
                  </a:ext>
                </a:extLst>
              </a:tr>
              <a:tr h="370839">
                <a:tc>
                  <a:txBody>
                    <a:bodyPr/>
                    <a:lstStyle/>
                    <a:p>
                      <a:pPr lvl="0">
                        <a:buNone/>
                      </a:pPr>
                      <a:endParaRPr lang="en-US" sz="1400"/>
                    </a:p>
                  </a:txBody>
                  <a:tcPr/>
                </a:tc>
                <a:tc>
                  <a:txBody>
                    <a:bodyPr/>
                    <a:lstStyle/>
                    <a:p>
                      <a:pPr lvl="0">
                        <a:buNone/>
                      </a:pPr>
                      <a:r>
                        <a:rPr lang="en-US" sz="1400"/>
                        <a:t>Data Clean Up</a:t>
                      </a:r>
                    </a:p>
                  </a:txBody>
                  <a:tcPr/>
                </a:tc>
                <a:extLst>
                  <a:ext uri="{0D108BD9-81ED-4DB2-BD59-A6C34878D82A}">
                    <a16:rowId xmlns:a16="http://schemas.microsoft.com/office/drawing/2014/main" val="3109534714"/>
                  </a:ext>
                </a:extLst>
              </a:tr>
            </a:tbl>
          </a:graphicData>
        </a:graphic>
      </p:graphicFrame>
    </p:spTree>
    <p:custDataLst>
      <p:tags r:id="rId1"/>
    </p:custDataLst>
    <p:extLst>
      <p:ext uri="{BB962C8B-B14F-4D97-AF65-F5344CB8AC3E}">
        <p14:creationId xmlns:p14="http://schemas.microsoft.com/office/powerpoint/2010/main" val="251660112"/>
      </p:ext>
    </p:extLst>
  </p:cSld>
  <p:clrMapOvr>
    <a:masterClrMapping/>
  </p:clrMapOvr>
  <p:extLst>
    <p:ext uri="{6950BFC3-D8DA-4A85-94F7-54DA5524770B}">
      <p188:commentRel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t>NSCAS Assessment Management</a:t>
            </a:r>
            <a:br>
              <a:rPr lang="en-US"/>
            </a:br>
            <a:br>
              <a:rPr lang="en-US"/>
            </a:br>
            <a:r>
              <a:rPr lang="en-US"/>
              <a:t>Rostering</a:t>
            </a:r>
          </a:p>
        </p:txBody>
      </p:sp>
    </p:spTree>
    <p:custDataLst>
      <p:tags r:id="rId1"/>
    </p:custDataLst>
    <p:extLst>
      <p:ext uri="{BB962C8B-B14F-4D97-AF65-F5344CB8AC3E}">
        <p14:creationId xmlns:p14="http://schemas.microsoft.com/office/powerpoint/2010/main" val="254879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115676" y="1541980"/>
            <a:ext cx="8826862" cy="532453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dirty="0"/>
              <a:t>Districts will upload their student rosters to the current MAP Growth term (Spring 23</a:t>
            </a:r>
            <a:r>
              <a:rPr lang="en-US" sz="2000" dirty="0">
                <a:ea typeface="+mn-lt"/>
                <a:cs typeface="+mn-lt"/>
              </a:rPr>
              <a:t>–</a:t>
            </a:r>
            <a:r>
              <a:rPr lang="en-US" sz="2000" dirty="0"/>
              <a:t>24), using existing processes.</a:t>
            </a:r>
          </a:p>
          <a:p>
            <a:pPr marL="342900" indent="-342900">
              <a:buFont typeface="Arial" panose="020B0604020202020204" pitchFamily="34" charset="0"/>
              <a:buChar char="•"/>
            </a:pPr>
            <a:endParaRPr lang="en-US" sz="1500"/>
          </a:p>
          <a:p>
            <a:pPr marL="342900" indent="-342900">
              <a:buFont typeface="Arial" panose="020B0604020202020204" pitchFamily="34" charset="0"/>
              <a:buChar char="•"/>
            </a:pPr>
            <a:r>
              <a:rPr lang="en-US" sz="2000" dirty="0"/>
              <a:t>Districts using Auto-rostering solutions such as Clever can be used, however only data from the current term will be synced.</a:t>
            </a:r>
          </a:p>
          <a:p>
            <a:pPr marL="800100" lvl="1" indent="-342900">
              <a:buFont typeface="Arial" panose="020B0604020202020204" pitchFamily="34" charset="0"/>
              <a:buChar char="•"/>
            </a:pPr>
            <a:r>
              <a:rPr lang="en-US" sz="2000" dirty="0"/>
              <a:t>Note: If using Clever, please confirm your Term Start Date to ensure student data is synced prior to the Test Window date.</a:t>
            </a:r>
          </a:p>
          <a:p>
            <a:pPr marL="800100" lvl="1" indent="-342900">
              <a:buFont typeface="Arial" panose="020B0604020202020204" pitchFamily="34" charset="0"/>
              <a:buChar char="•"/>
            </a:pPr>
            <a:r>
              <a:rPr lang="en-US" sz="2000" dirty="0"/>
              <a:t>Student updates must be made prior to the sync to get the information into MAP. (e.g., Grade 8 students from 2022/2023 will be rostered/registered again if their grade isn't updated before the sync starts for 2023/2024.</a:t>
            </a:r>
          </a:p>
          <a:p>
            <a:endParaRPr lang="en-US" sz="1500"/>
          </a:p>
          <a:p>
            <a:pPr marL="285750" indent="-285750">
              <a:buFont typeface="Arial" panose="020B0604020202020204" pitchFamily="34" charset="0"/>
              <a:buChar char="•"/>
            </a:pPr>
            <a:r>
              <a:rPr lang="en-US" sz="2000" dirty="0"/>
              <a:t>Student information will be synced to the NSCAS Growth State Platform nightly from MAP Growth starting on 03/04/24. Changes to the term start date must be made by EOD 02/29/24.</a:t>
            </a:r>
          </a:p>
          <a:p>
            <a:pPr marL="285750" indent="-285750">
              <a:buFont typeface="Arial" panose="020B0604020202020204" pitchFamily="34" charset="0"/>
              <a:buChar char="•"/>
            </a:pPr>
            <a:endParaRPr lang="en-US" sz="2000"/>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417806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323335" y="1924570"/>
            <a:ext cx="8497330" cy="4308872"/>
          </a:xfrm>
          <a:prstGeom prst="rect">
            <a:avLst/>
          </a:prstGeom>
          <a:noFill/>
        </p:spPr>
        <p:txBody>
          <a:bodyPr wrap="square" lIns="91440" tIns="45720" rIns="91440" bIns="45720" rtlCol="0" anchor="t">
            <a:spAutoFit/>
          </a:bodyPr>
          <a:lstStyle/>
          <a:p>
            <a:pPr marL="342900" indent="-342900">
              <a:buFont typeface="Arial"/>
              <a:buChar char="•"/>
            </a:pPr>
            <a:r>
              <a:rPr lang="en-US" sz="2000" dirty="0"/>
              <a:t>The source of truth for student data is district data uploaded to the MAP Growth system. </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lvl="1"/>
            <a:endParaRPr lang="en-US"/>
          </a:p>
          <a:p>
            <a:pPr lvl="1"/>
            <a:endParaRPr lang="en-US"/>
          </a:p>
          <a:p>
            <a:pPr lvl="1"/>
            <a:endParaRPr lang="en-US"/>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dirty="0"/>
              <a:t>Initial sync will:</a:t>
            </a:r>
          </a:p>
          <a:p>
            <a:pPr marL="800100" lvl="1" indent="-342900">
              <a:buFont typeface="Arial" panose="020B0604020202020204" pitchFamily="34" charset="0"/>
              <a:buChar char="•"/>
            </a:pPr>
            <a:r>
              <a:rPr lang="en-US" sz="2000" dirty="0"/>
              <a:t>Create student profiles for the NSCAS Growth Administration.</a:t>
            </a:r>
          </a:p>
          <a:p>
            <a:pPr marL="800100" lvl="1" indent="-342900">
              <a:buFont typeface="Arial" panose="020B0604020202020204" pitchFamily="34" charset="0"/>
              <a:buChar char="•"/>
            </a:pPr>
            <a:r>
              <a:rPr lang="en-US" sz="2000" dirty="0"/>
              <a:t>Create Test registrations in NSCAS Growth for required tests.</a:t>
            </a:r>
          </a:p>
          <a:p>
            <a:pPr marL="342900" indent="-342900">
              <a:buFont typeface="Arial" panose="020B0604020202020204" pitchFamily="34" charset="0"/>
              <a:buChar char="•"/>
            </a:pPr>
            <a:r>
              <a:rPr lang="en-US" sz="2000" dirty="0"/>
              <a:t>Data will continue to sync from MAP Growth nightly starting 03/04/24.</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Diagram 5">
            <a:extLst>
              <a:ext uri="{FF2B5EF4-FFF2-40B4-BE49-F238E27FC236}">
                <a16:creationId xmlns:a16="http://schemas.microsoft.com/office/drawing/2014/main" id="{F62F2B90-36DE-B045-93EB-999A20528FBB}"/>
              </a:ext>
            </a:extLst>
          </p:cNvPr>
          <p:cNvGraphicFramePr/>
          <p:nvPr>
            <p:extLst>
              <p:ext uri="{D42A27DB-BD31-4B8C-83A1-F6EECF244321}">
                <p14:modId xmlns:p14="http://schemas.microsoft.com/office/powerpoint/2010/main" val="4201655968"/>
              </p:ext>
            </p:extLst>
          </p:nvPr>
        </p:nvGraphicFramePr>
        <p:xfrm>
          <a:off x="1157767" y="1579215"/>
          <a:ext cx="6689125" cy="28104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73837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402" y="361022"/>
            <a:ext cx="8118591" cy="486099"/>
          </a:xfrm>
        </p:spPr>
        <p:txBody>
          <a:bodyPr>
            <a:normAutofit fontScale="90000"/>
          </a:bodyPr>
          <a:lstStyle/>
          <a:p>
            <a:r>
              <a:rPr lang="en-US">
                <a:solidFill>
                  <a:schemeClr val="bg1"/>
                </a:solidFill>
                <a:cs typeface="Arial Bold"/>
              </a:rPr>
              <a:t>Testing Time and Scheduling Recommendations </a:t>
            </a:r>
            <a:endParaRPr lang="en-US">
              <a:solidFill>
                <a:schemeClr val="bg1"/>
              </a:solidFill>
            </a:endParaRPr>
          </a:p>
        </p:txBody>
      </p:sp>
      <p:sp>
        <p:nvSpPr>
          <p:cNvPr id="3" name="Text Placeholder 2"/>
          <p:cNvSpPr>
            <a:spLocks noGrp="1"/>
          </p:cNvSpPr>
          <p:nvPr>
            <p:ph type="body" sz="quarter" idx="24"/>
          </p:nvPr>
        </p:nvSpPr>
        <p:spPr>
          <a:xfrm>
            <a:off x="523875" y="2310113"/>
            <a:ext cx="8119222" cy="3284820"/>
          </a:xfrm>
        </p:spPr>
        <p:txBody>
          <a:bodyPr vert="horz" lIns="68580" tIns="34290" rIns="68580" bIns="34290" rtlCol="0" anchor="t">
            <a:normAutofit/>
          </a:bodyPr>
          <a:lstStyle/>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p:txBody>
      </p:sp>
      <p:sp>
        <p:nvSpPr>
          <p:cNvPr id="4" name="Text Placeholder 2">
            <a:extLst>
              <a:ext uri="{FF2B5EF4-FFF2-40B4-BE49-F238E27FC236}">
                <a16:creationId xmlns:a16="http://schemas.microsoft.com/office/drawing/2014/main" id="{96A1B7AD-0AF3-4236-9A04-5ADD361D49D6}"/>
              </a:ext>
            </a:extLst>
          </p:cNvPr>
          <p:cNvSpPr txBox="1">
            <a:spLocks/>
          </p:cNvSpPr>
          <p:nvPr/>
        </p:nvSpPr>
        <p:spPr>
          <a:xfrm>
            <a:off x="130721" y="3914683"/>
            <a:ext cx="8897754" cy="2461556"/>
          </a:xfrm>
          <a:prstGeom prst="rect">
            <a:avLst/>
          </a:prstGeom>
        </p:spPr>
        <p:txBody>
          <a:bodyPr vert="horz" lIns="68580" tIns="34290" rIns="68580" bIns="34290" rtlCol="0" anchor="t">
            <a:noAutofit/>
          </a:bodyPr>
          <a:lstStyle>
            <a:lvl1pPr marL="461963" indent="-461963" algn="l" defTabSz="914400" rtl="0" eaLnBrk="1" latinLnBrk="0" hangingPunct="1">
              <a:lnSpc>
                <a:spcPct val="110000"/>
              </a:lnSpc>
              <a:spcBef>
                <a:spcPts val="1800"/>
              </a:spcBef>
              <a:spcAft>
                <a:spcPts val="600"/>
              </a:spcAft>
              <a:buClr>
                <a:schemeClr val="accent1"/>
              </a:buClr>
              <a:buFont typeface="HiraginoSans-W3" charset="-128"/>
              <a:buChar char="✚"/>
              <a:tabLst/>
              <a:defRPr sz="28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6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600"/>
              </a:spcAft>
              <a:buClr>
                <a:schemeClr val="accent1"/>
              </a:buClr>
              <a:buSzPct val="70000"/>
              <a:buFont typeface="Wingdings" panose="05000000000000000000" pitchFamily="2" charset="2"/>
              <a:buChar char="§"/>
              <a:tabLst/>
              <a:defRPr sz="22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600"/>
              </a:spcAft>
              <a:buClr>
                <a:schemeClr val="accent1"/>
              </a:buClr>
              <a:buSzPct val="80000"/>
              <a:buFont typeface="Courier New" panose="02070309020205020404" pitchFamily="49" charset="0"/>
              <a:buChar char="o"/>
              <a:tabLst/>
              <a:defRPr sz="20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2055813" indent="-342900" algn="l" defTabSz="914400" rtl="0" eaLnBrk="1" latinLnBrk="0" hangingPunct="1">
              <a:lnSpc>
                <a:spcPct val="110000"/>
              </a:lnSpc>
              <a:spcBef>
                <a:spcPts val="0"/>
              </a:spcBef>
              <a:spcAft>
                <a:spcPts val="600"/>
              </a:spcAft>
              <a:buClr>
                <a:schemeClr val="accent1"/>
              </a:buClr>
              <a:buSzPct val="70000"/>
              <a:buFont typeface="Arial" panose="020B0604020202020204" pitchFamily="34" charset="0"/>
              <a:buChar char="•"/>
              <a:tabLst/>
              <a:defRPr sz="18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010" indent="-346710">
              <a:lnSpc>
                <a:spcPct val="100000"/>
              </a:lnSpc>
              <a:buFont typeface="Wingdings" panose="05000000000000000000" pitchFamily="2" charset="2"/>
              <a:buChar char="§"/>
            </a:pPr>
            <a:r>
              <a:rPr lang="en-US" sz="1800"/>
              <a:t>Districts/Schools have flexibility in scheduling tests</a:t>
            </a:r>
            <a:endParaRPr lang="en-US" sz="1800">
              <a:cs typeface="Arial"/>
            </a:endParaRPr>
          </a:p>
          <a:p>
            <a:pPr marL="857250" lvl="1" indent="-285750">
              <a:lnSpc>
                <a:spcPct val="100000"/>
              </a:lnSpc>
              <a:buFont typeface="Wingdings" charset="0"/>
              <a:buChar char="§"/>
            </a:pPr>
            <a:r>
              <a:rPr lang="en-US" sz="1400">
                <a:cs typeface="Arial"/>
              </a:rPr>
              <a:t>Testing times are M</a:t>
            </a:r>
            <a:r>
              <a:rPr lang="en-US" sz="1500">
                <a:cs typeface="Arial"/>
              </a:rPr>
              <a:t>–</a:t>
            </a:r>
            <a:r>
              <a:rPr lang="en-US" sz="1400">
                <a:cs typeface="Arial"/>
              </a:rPr>
              <a:t>F, 6:00am to 7:00pm CT. </a:t>
            </a:r>
          </a:p>
          <a:p>
            <a:pPr marL="857250" lvl="1" indent="-285750">
              <a:lnSpc>
                <a:spcPct val="100000"/>
              </a:lnSpc>
              <a:buFont typeface="Wingdings" charset="0"/>
              <a:buChar char="§"/>
            </a:pPr>
            <a:r>
              <a:rPr lang="en-US" sz="1400">
                <a:cs typeface="Arial"/>
              </a:rPr>
              <a:t>Recommendation – end testing by 5:00pm CT on Fridays. </a:t>
            </a:r>
          </a:p>
          <a:p>
            <a:pPr marL="285750" indent="-171450">
              <a:lnSpc>
                <a:spcPct val="100000"/>
              </a:lnSpc>
              <a:buFont typeface="Wingdings" charset="0"/>
              <a:buChar char="§"/>
            </a:pPr>
            <a:r>
              <a:rPr lang="en-US" sz="1800"/>
              <a:t>Recommendation: One to two sittings each for ELA and Math </a:t>
            </a:r>
          </a:p>
          <a:p>
            <a:pPr marL="973455" lvl="2" indent="-285750">
              <a:lnSpc>
                <a:spcPct val="100000"/>
              </a:lnSpc>
              <a:buFont typeface="Wingdings" charset="0"/>
              <a:buChar char="§"/>
            </a:pPr>
            <a:r>
              <a:rPr lang="en-US" sz="1400">
                <a:cs typeface="Arial"/>
              </a:rPr>
              <a:t>Schools may schedule two sessions per subject as a local decision.</a:t>
            </a:r>
          </a:p>
          <a:p>
            <a:pPr marL="973455" lvl="2" indent="-285750">
              <a:lnSpc>
                <a:spcPct val="100000"/>
              </a:lnSpc>
              <a:buFont typeface="Wingdings" charset="0"/>
              <a:buChar char="§"/>
            </a:pPr>
            <a:endParaRPr lang="en-US" sz="1200">
              <a:ea typeface="+mn-lt"/>
              <a:cs typeface="+mn-lt"/>
            </a:endParaRPr>
          </a:p>
          <a:p>
            <a:pPr marL="461645" indent="-461645">
              <a:spcBef>
                <a:spcPts val="0"/>
              </a:spcBef>
              <a:spcAft>
                <a:spcPts val="0"/>
              </a:spcAft>
            </a:pPr>
            <a:endParaRPr lang="en-US" sz="1400"/>
          </a:p>
          <a:p>
            <a:pPr marL="0" indent="0">
              <a:spcBef>
                <a:spcPts val="0"/>
              </a:spcBef>
              <a:spcAft>
                <a:spcPts val="0"/>
              </a:spcAft>
              <a:buNone/>
            </a:pPr>
            <a:endParaRPr lang="en-US" sz="1200"/>
          </a:p>
          <a:p>
            <a:pPr marL="0" indent="0">
              <a:spcBef>
                <a:spcPts val="0"/>
              </a:spcBef>
              <a:spcAft>
                <a:spcPts val="0"/>
              </a:spcAft>
              <a:buNone/>
            </a:pPr>
            <a:endParaRPr lang="en-US" sz="1600"/>
          </a:p>
          <a:p>
            <a:pPr marL="0" indent="0">
              <a:spcBef>
                <a:spcPts val="0"/>
              </a:spcBef>
              <a:spcAft>
                <a:spcPts val="0"/>
              </a:spcAft>
              <a:buNone/>
            </a:pPr>
            <a:endParaRPr lang="en-US" sz="1600">
              <a:cs typeface="Arial"/>
            </a:endParaRPr>
          </a:p>
          <a:p>
            <a:pPr marL="0" indent="0">
              <a:spcBef>
                <a:spcPts val="0"/>
              </a:spcBef>
              <a:spcAft>
                <a:spcPts val="0"/>
              </a:spcAft>
              <a:buNone/>
            </a:pPr>
            <a:endParaRPr lang="en-US" sz="1200">
              <a:cs typeface="Arial"/>
            </a:endParaRPr>
          </a:p>
          <a:p>
            <a:pPr marL="0" indent="0">
              <a:buNone/>
            </a:pPr>
            <a:endParaRPr lang="en-US" sz="1200">
              <a:cs typeface="Arial"/>
            </a:endParaRPr>
          </a:p>
          <a:p>
            <a:pPr marL="345440" indent="-345440"/>
            <a:endParaRPr lang="en-US" sz="2100">
              <a:cs typeface="Arial"/>
            </a:endParaRPr>
          </a:p>
        </p:txBody>
      </p:sp>
      <p:pic>
        <p:nvPicPr>
          <p:cNvPr id="6"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9" name="Table 4">
            <a:extLst>
              <a:ext uri="{FF2B5EF4-FFF2-40B4-BE49-F238E27FC236}">
                <a16:creationId xmlns:a16="http://schemas.microsoft.com/office/drawing/2014/main" id="{9EB5EA92-505C-4DB1-8807-1550AB0E4C73}"/>
              </a:ext>
            </a:extLst>
          </p:cNvPr>
          <p:cNvGraphicFramePr>
            <a:graphicFrameLocks noGrp="1"/>
          </p:cNvGraphicFramePr>
          <p:nvPr>
            <p:extLst>
              <p:ext uri="{D42A27DB-BD31-4B8C-83A1-F6EECF244321}">
                <p14:modId xmlns:p14="http://schemas.microsoft.com/office/powerpoint/2010/main" val="1774189286"/>
              </p:ext>
            </p:extLst>
          </p:nvPr>
        </p:nvGraphicFramePr>
        <p:xfrm>
          <a:off x="373224" y="1368489"/>
          <a:ext cx="8272597" cy="2402886"/>
        </p:xfrm>
        <a:graphic>
          <a:graphicData uri="http://schemas.openxmlformats.org/drawingml/2006/table">
            <a:tbl>
              <a:tblPr firstRow="1" bandRow="1">
                <a:tableStyleId>{5C22544A-7EE6-4342-B048-85BDC9FD1C3A}</a:tableStyleId>
              </a:tblPr>
              <a:tblGrid>
                <a:gridCol w="1909987">
                  <a:extLst>
                    <a:ext uri="{9D8B030D-6E8A-4147-A177-3AD203B41FA5}">
                      <a16:colId xmlns:a16="http://schemas.microsoft.com/office/drawing/2014/main" val="2683440791"/>
                    </a:ext>
                  </a:extLst>
                </a:gridCol>
                <a:gridCol w="2120870">
                  <a:extLst>
                    <a:ext uri="{9D8B030D-6E8A-4147-A177-3AD203B41FA5}">
                      <a16:colId xmlns:a16="http://schemas.microsoft.com/office/drawing/2014/main" val="1700955819"/>
                    </a:ext>
                  </a:extLst>
                </a:gridCol>
                <a:gridCol w="2120870">
                  <a:extLst>
                    <a:ext uri="{9D8B030D-6E8A-4147-A177-3AD203B41FA5}">
                      <a16:colId xmlns:a16="http://schemas.microsoft.com/office/drawing/2014/main" val="1577807184"/>
                    </a:ext>
                  </a:extLst>
                </a:gridCol>
                <a:gridCol w="2120870">
                  <a:extLst>
                    <a:ext uri="{9D8B030D-6E8A-4147-A177-3AD203B41FA5}">
                      <a16:colId xmlns:a16="http://schemas.microsoft.com/office/drawing/2014/main" val="330687310"/>
                    </a:ext>
                  </a:extLst>
                </a:gridCol>
              </a:tblGrid>
              <a:tr h="776214">
                <a:tc>
                  <a:txBody>
                    <a:bodyPr/>
                    <a:lstStyle/>
                    <a:p>
                      <a:pPr algn="ctr"/>
                      <a:r>
                        <a:rPr lang="en-US" sz="1400"/>
                        <a:t>Grade Level</a:t>
                      </a:r>
                      <a:endParaRPr lang="en-US" sz="1400" b="1"/>
                    </a:p>
                  </a:txBody>
                  <a:tcPr marL="68580" marR="68580" marT="34290" marB="34290"/>
                </a:tc>
                <a:tc>
                  <a:txBody>
                    <a:bodyPr/>
                    <a:lstStyle/>
                    <a:p>
                      <a:pPr algn="ctr"/>
                      <a:r>
                        <a:rPr lang="en-US" sz="1400"/>
                        <a:t>Content</a:t>
                      </a:r>
                      <a:r>
                        <a:rPr lang="en-US" sz="1400" baseline="0"/>
                        <a:t> Area </a:t>
                      </a:r>
                      <a:endParaRPr lang="en-US" sz="1400" b="1"/>
                    </a:p>
                  </a:txBody>
                  <a:tcPr marL="68580" marR="68580" marT="34290" marB="34290"/>
                </a:tc>
                <a:tc>
                  <a:txBody>
                    <a:bodyPr/>
                    <a:lstStyle/>
                    <a:p>
                      <a:pPr algn="ctr"/>
                      <a:r>
                        <a:rPr lang="en-US" sz="1400"/>
                        <a:t>Approximate</a:t>
                      </a:r>
                      <a:r>
                        <a:rPr lang="en-US" sz="1400" baseline="0"/>
                        <a:t> number of test questions</a:t>
                      </a:r>
                      <a:endParaRPr lang="en-US" sz="1400" b="1"/>
                    </a:p>
                  </a:txBody>
                  <a:tcPr marL="68580" marR="68580" marT="34290" marB="34290"/>
                </a:tc>
                <a:tc>
                  <a:txBody>
                    <a:bodyPr/>
                    <a:lstStyle/>
                    <a:p>
                      <a:pPr algn="ctr"/>
                      <a:r>
                        <a:rPr lang="en-US" sz="1400" i="1"/>
                        <a:t>Estimated</a:t>
                      </a:r>
                      <a:r>
                        <a:rPr lang="en-US" sz="1400"/>
                        <a:t> test taking</a:t>
                      </a:r>
                      <a:r>
                        <a:rPr lang="en-US" sz="1400" baseline="0"/>
                        <a:t> time </a:t>
                      </a:r>
                      <a:endParaRPr lang="en-US" sz="1400" b="1"/>
                    </a:p>
                  </a:txBody>
                  <a:tcPr marL="68580" marR="68580" marT="34290" marB="34290"/>
                </a:tc>
                <a:extLst>
                  <a:ext uri="{0D108BD9-81ED-4DB2-BD59-A6C34878D82A}">
                    <a16:rowId xmlns:a16="http://schemas.microsoft.com/office/drawing/2014/main" val="3676979921"/>
                  </a:ext>
                </a:extLst>
              </a:tr>
              <a:tr h="364483">
                <a:tc>
                  <a:txBody>
                    <a:bodyPr/>
                    <a:lstStyle/>
                    <a:p>
                      <a:pPr algn="ctr"/>
                      <a:r>
                        <a:rPr lang="en-US" sz="1400"/>
                        <a:t>3</a:t>
                      </a:r>
                      <a:r>
                        <a:rPr lang="en-US" sz="1500" b="0" i="0" u="none" strike="noStrike" noProof="0">
                          <a:solidFill>
                            <a:srgbClr val="1F1646"/>
                          </a:solidFill>
                          <a:latin typeface="Century Gothic"/>
                        </a:rPr>
                        <a:t>–</a:t>
                      </a:r>
                      <a:r>
                        <a:rPr lang="en-US" sz="1400"/>
                        <a:t>8 </a:t>
                      </a:r>
                      <a:endParaRPr lang="en-US" sz="1400" b="1"/>
                    </a:p>
                  </a:txBody>
                  <a:tcPr marL="68580" marR="68580" marT="34290" marB="34290" anchor="ctr"/>
                </a:tc>
                <a:tc>
                  <a:txBody>
                    <a:bodyPr/>
                    <a:lstStyle/>
                    <a:p>
                      <a:pPr algn="ctr"/>
                      <a:r>
                        <a:rPr lang="en-US" sz="1400"/>
                        <a:t>Mathematics</a:t>
                      </a:r>
                      <a:endParaRPr lang="en-US" sz="1400" b="1"/>
                    </a:p>
                  </a:txBody>
                  <a:tcPr marL="68580" marR="68580" marT="34290" marB="34290" anchor="ctr"/>
                </a:tc>
                <a:tc>
                  <a:txBody>
                    <a:bodyPr/>
                    <a:lstStyle/>
                    <a:p>
                      <a:pPr algn="ctr"/>
                      <a:r>
                        <a:rPr lang="en-US" sz="1400"/>
                        <a:t>45</a:t>
                      </a:r>
                      <a:endParaRPr lang="en-US"/>
                    </a:p>
                  </a:txBody>
                  <a:tcPr marL="68580" marR="68580" marT="34290" marB="34290" anchor="ctr"/>
                </a:tc>
                <a:tc>
                  <a:txBody>
                    <a:bodyPr/>
                    <a:lstStyle/>
                    <a:p>
                      <a:pPr algn="ctr"/>
                      <a:r>
                        <a:rPr lang="en-US" sz="1400"/>
                        <a:t>90 minutes</a:t>
                      </a:r>
                      <a:endParaRPr lang="en-US" sz="1400" b="1"/>
                    </a:p>
                  </a:txBody>
                  <a:tcPr marL="68580" marR="68580" marT="34290" marB="34290" anchor="ctr"/>
                </a:tc>
                <a:extLst>
                  <a:ext uri="{0D108BD9-81ED-4DB2-BD59-A6C34878D82A}">
                    <a16:rowId xmlns:a16="http://schemas.microsoft.com/office/drawing/2014/main" val="1021271513"/>
                  </a:ext>
                </a:extLst>
              </a:tr>
              <a:tr h="560223">
                <a:tc>
                  <a:txBody>
                    <a:bodyPr/>
                    <a:lstStyle/>
                    <a:p>
                      <a:pPr algn="ctr"/>
                      <a:r>
                        <a:rPr lang="en-US" sz="1400"/>
                        <a:t>3</a:t>
                      </a:r>
                      <a:r>
                        <a:rPr lang="en-US" sz="1500" b="0" i="0" u="none" strike="noStrike" noProof="0">
                          <a:solidFill>
                            <a:srgbClr val="1F1646"/>
                          </a:solidFill>
                          <a:latin typeface="Century Gothic"/>
                        </a:rPr>
                        <a:t>–</a:t>
                      </a:r>
                      <a:r>
                        <a:rPr lang="en-US" sz="1400"/>
                        <a:t>8 </a:t>
                      </a:r>
                      <a:endParaRPr lang="en-US" sz="1400" b="1"/>
                    </a:p>
                  </a:txBody>
                  <a:tcPr marL="68580" marR="68580" marT="34290" marB="34290" anchor="ctr"/>
                </a:tc>
                <a:tc>
                  <a:txBody>
                    <a:bodyPr/>
                    <a:lstStyle/>
                    <a:p>
                      <a:pPr algn="ctr"/>
                      <a:r>
                        <a:rPr lang="en-US" sz="1400"/>
                        <a:t>English Language</a:t>
                      </a:r>
                      <a:r>
                        <a:rPr lang="en-US" sz="1400" baseline="0"/>
                        <a:t> Arts</a:t>
                      </a:r>
                      <a:endParaRPr lang="en-US" sz="1400" b="1"/>
                    </a:p>
                  </a:txBody>
                  <a:tcPr marL="68580" marR="68580" marT="34290" marB="34290" anchor="ctr"/>
                </a:tc>
                <a:tc>
                  <a:txBody>
                    <a:bodyPr/>
                    <a:lstStyle/>
                    <a:p>
                      <a:pPr algn="ctr"/>
                      <a:r>
                        <a:rPr lang="en-US" sz="1400"/>
                        <a:t>45 </a:t>
                      </a:r>
                    </a:p>
                  </a:txBody>
                  <a:tcPr marL="68580" marR="68580" marT="34290" marB="34290" anchor="ctr"/>
                </a:tc>
                <a:tc>
                  <a:txBody>
                    <a:bodyPr/>
                    <a:lstStyle/>
                    <a:p>
                      <a:pPr algn="ctr"/>
                      <a:r>
                        <a:rPr lang="en-US" sz="1400"/>
                        <a:t>90 minutes</a:t>
                      </a:r>
                      <a:endParaRPr lang="en-US" sz="1400" b="1"/>
                    </a:p>
                  </a:txBody>
                  <a:tcPr marL="68580" marR="68580" marT="34290" marB="34290" anchor="ctr"/>
                </a:tc>
                <a:extLst>
                  <a:ext uri="{0D108BD9-81ED-4DB2-BD59-A6C34878D82A}">
                    <a16:rowId xmlns:a16="http://schemas.microsoft.com/office/drawing/2014/main" val="381866720"/>
                  </a:ext>
                </a:extLst>
              </a:tr>
              <a:tr h="350983">
                <a:tc>
                  <a:txBody>
                    <a:bodyPr/>
                    <a:lstStyle/>
                    <a:p>
                      <a:pPr lvl="0" algn="ctr">
                        <a:buNone/>
                      </a:pPr>
                      <a:r>
                        <a:rPr lang="en-US" sz="1400"/>
                        <a:t>5 </a:t>
                      </a:r>
                    </a:p>
                  </a:txBody>
                  <a:tcPr marL="68580" marR="68580" marT="34290" marB="34290" anchor="ctr"/>
                </a:tc>
                <a:tc>
                  <a:txBody>
                    <a:bodyPr/>
                    <a:lstStyle/>
                    <a:p>
                      <a:pPr lvl="0" algn="ctr">
                        <a:buNone/>
                      </a:pPr>
                      <a:r>
                        <a:rPr lang="en-US" sz="1400" baseline="0"/>
                        <a:t>Science</a:t>
                      </a:r>
                    </a:p>
                  </a:txBody>
                  <a:tcPr marL="68580" marR="68580" marT="34290" marB="34290" anchor="ctr"/>
                </a:tc>
                <a:tc>
                  <a:txBody>
                    <a:bodyPr/>
                    <a:lstStyle/>
                    <a:p>
                      <a:pPr lvl="0" algn="ctr">
                        <a:buNone/>
                      </a:pPr>
                      <a:r>
                        <a:rPr lang="en-US" sz="1400"/>
                        <a:t>35</a:t>
                      </a:r>
                      <a:r>
                        <a:rPr lang="en-US" sz="1500" b="0" i="0" u="none" strike="noStrike" noProof="0">
                          <a:solidFill>
                            <a:srgbClr val="1F1646"/>
                          </a:solidFill>
                          <a:latin typeface="Century Gothic"/>
                        </a:rPr>
                        <a:t>–</a:t>
                      </a:r>
                      <a:r>
                        <a:rPr lang="en-US" sz="1400"/>
                        <a:t>38</a:t>
                      </a:r>
                    </a:p>
                  </a:txBody>
                  <a:tcPr marL="68580" marR="68580" marT="34290" marB="34290" anchor="ctr"/>
                </a:tc>
                <a:tc>
                  <a:txBody>
                    <a:bodyPr/>
                    <a:lstStyle/>
                    <a:p>
                      <a:pPr lvl="0" algn="ctr">
                        <a:buNone/>
                      </a:pPr>
                      <a:r>
                        <a:rPr lang="en-US" sz="1400"/>
                        <a:t>60 minutes</a:t>
                      </a:r>
                    </a:p>
                  </a:txBody>
                  <a:tcPr marL="68580" marR="68580" marT="34290" marB="34290" anchor="ctr"/>
                </a:tc>
                <a:extLst>
                  <a:ext uri="{0D108BD9-81ED-4DB2-BD59-A6C34878D82A}">
                    <a16:rowId xmlns:a16="http://schemas.microsoft.com/office/drawing/2014/main" val="1408340188"/>
                  </a:ext>
                </a:extLst>
              </a:tr>
              <a:tr h="350983">
                <a:tc>
                  <a:txBody>
                    <a:bodyPr/>
                    <a:lstStyle/>
                    <a:p>
                      <a:pPr lvl="0" algn="ctr">
                        <a:buNone/>
                      </a:pPr>
                      <a:r>
                        <a:rPr lang="en-US" sz="1400"/>
                        <a:t>8</a:t>
                      </a:r>
                    </a:p>
                  </a:txBody>
                  <a:tcPr marL="68580" marR="68580" marT="34290" marB="34290" anchor="ctr"/>
                </a:tc>
                <a:tc>
                  <a:txBody>
                    <a:bodyPr/>
                    <a:lstStyle/>
                    <a:p>
                      <a:pPr lvl="0" algn="ctr">
                        <a:buNone/>
                      </a:pPr>
                      <a:r>
                        <a:rPr lang="en-US" sz="1400" baseline="0"/>
                        <a:t>Science</a:t>
                      </a:r>
                    </a:p>
                  </a:txBody>
                  <a:tcPr marL="68580" marR="68580" marT="34290" marB="34290" anchor="ctr"/>
                </a:tc>
                <a:tc>
                  <a:txBody>
                    <a:bodyPr/>
                    <a:lstStyle/>
                    <a:p>
                      <a:pPr lvl="0" algn="ctr">
                        <a:buNone/>
                      </a:pPr>
                      <a:r>
                        <a:rPr lang="en-US" sz="1400"/>
                        <a:t>37</a:t>
                      </a:r>
                      <a:r>
                        <a:rPr lang="en-US" sz="1500" b="0" i="0" u="none" strike="noStrike" noProof="0">
                          <a:solidFill>
                            <a:srgbClr val="1F1646"/>
                          </a:solidFill>
                          <a:latin typeface="Century Gothic"/>
                        </a:rPr>
                        <a:t>–</a:t>
                      </a:r>
                      <a:r>
                        <a:rPr lang="en-US" sz="1400"/>
                        <a:t>39</a:t>
                      </a:r>
                    </a:p>
                  </a:txBody>
                  <a:tcPr marL="68580" marR="68580" marT="34290" marB="34290" anchor="ctr"/>
                </a:tc>
                <a:tc>
                  <a:txBody>
                    <a:bodyPr/>
                    <a:lstStyle/>
                    <a:p>
                      <a:pPr lvl="0" algn="ctr">
                        <a:buNone/>
                      </a:pPr>
                      <a:r>
                        <a:rPr lang="en-US" sz="1400"/>
                        <a:t>60 minutes</a:t>
                      </a:r>
                    </a:p>
                  </a:txBody>
                  <a:tcPr marL="68580" marR="68580" marT="34290" marB="34290" anchor="ctr"/>
                </a:tc>
                <a:extLst>
                  <a:ext uri="{0D108BD9-81ED-4DB2-BD59-A6C34878D82A}">
                    <a16:rowId xmlns:a16="http://schemas.microsoft.com/office/drawing/2014/main" val="1280528697"/>
                  </a:ext>
                </a:extLst>
              </a:tr>
            </a:tbl>
          </a:graphicData>
        </a:graphic>
      </p:graphicFrame>
    </p:spTree>
    <p:custDataLst>
      <p:tags r:id="rId1"/>
    </p:custDataLst>
    <p:extLst>
      <p:ext uri="{BB962C8B-B14F-4D97-AF65-F5344CB8AC3E}">
        <p14:creationId xmlns:p14="http://schemas.microsoft.com/office/powerpoint/2010/main" val="1766794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494991" y="1754314"/>
            <a:ext cx="8381162" cy="446276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t>It is the district’s responsibility to ensure student data are up to date in their SIS and ADVISER systems and imported to MAP Growth.</a:t>
            </a:r>
          </a:p>
          <a:p>
            <a:endParaRPr lang="en-US" sz="2000"/>
          </a:p>
          <a:p>
            <a:pPr marL="285750" indent="-285750">
              <a:buFont typeface="Arial" panose="020B0604020202020204" pitchFamily="34" charset="0"/>
              <a:buChar char="•"/>
            </a:pPr>
            <a:r>
              <a:rPr lang="en-US" sz="2000"/>
              <a:t>Districts can generate the </a:t>
            </a:r>
            <a:r>
              <a:rPr lang="en-US" sz="2000" i="1"/>
              <a:t>Registrations Report </a:t>
            </a:r>
            <a:r>
              <a:rPr lang="en-US" sz="2000"/>
              <a:t>within Acacia’s Operational Reports to make updates to accommodations and NTCs to update in bulk. </a:t>
            </a:r>
          </a:p>
          <a:p>
            <a:pPr marL="742950" lvl="1" indent="-285750">
              <a:buFont typeface="Arial" panose="020B0604020202020204" pitchFamily="34" charset="0"/>
              <a:buChar char="•"/>
            </a:pPr>
            <a:r>
              <a:rPr lang="en-US"/>
              <a:t>Overnight processing is required for these changes.</a:t>
            </a:r>
          </a:p>
          <a:p>
            <a:pPr marL="742950" lvl="1" indent="-285750">
              <a:buFont typeface="Arial" panose="020B0604020202020204" pitchFamily="34" charset="0"/>
              <a:buChar char="•"/>
            </a:pPr>
            <a:r>
              <a:rPr lang="en-US"/>
              <a:t>The import can support 10,000 student records at once, for larger imports, please upload separate files.</a:t>
            </a:r>
          </a:p>
          <a:p>
            <a:pPr marL="742950" lvl="1" indent="-285750">
              <a:buFont typeface="Arial" panose="020B0604020202020204" pitchFamily="34" charset="0"/>
              <a:buChar char="•"/>
            </a:pPr>
            <a:endParaRPr lang="en-US"/>
          </a:p>
          <a:p>
            <a:r>
              <a:rPr lang="en-US"/>
              <a:t>Note: Student Profile information cannot be updated via the Registration File upload as this data is coming from MAP Growth. Please make any changes to student profiles/demographics in MAP Growth and wait for the nightly sync.</a:t>
            </a:r>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047025373"/>
      </p:ext>
    </p:extLst>
  </p:cSld>
  <p:clrMapOvr>
    <a:masterClrMapping/>
  </p:clrMapOvr>
  <p:extLst>
    <p:ext uri="{6950BFC3-D8DA-4A85-94F7-54DA5524770B}">
      <p188:commentRel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3" y="254064"/>
            <a:ext cx="8288698" cy="486099"/>
          </a:xfrm>
        </p:spPr>
        <p:txBody>
          <a:bodyPr>
            <a:normAutofit fontScale="90000"/>
          </a:bodyPr>
          <a:lstStyle/>
          <a:p>
            <a:r>
              <a:rPr lang="en-US">
                <a:solidFill>
                  <a:schemeClr val="bg1"/>
                </a:solidFill>
              </a:rPr>
              <a:t>NSCAS Growth – Student Groups</a:t>
            </a:r>
          </a:p>
        </p:txBody>
      </p:sp>
      <p:sp>
        <p:nvSpPr>
          <p:cNvPr id="3" name="TextBox 2">
            <a:extLst>
              <a:ext uri="{FF2B5EF4-FFF2-40B4-BE49-F238E27FC236}">
                <a16:creationId xmlns:a16="http://schemas.microsoft.com/office/drawing/2014/main" id="{E726F622-A864-4982-A790-DAE0B1689091}"/>
              </a:ext>
            </a:extLst>
          </p:cNvPr>
          <p:cNvSpPr txBox="1"/>
          <p:nvPr/>
        </p:nvSpPr>
        <p:spPr>
          <a:xfrm>
            <a:off x="494991" y="1709314"/>
            <a:ext cx="8381162" cy="498598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t>Student Groups for Testing and Reporting will be synced from MAP Growth nightly with the other student data.</a:t>
            </a:r>
          </a:p>
          <a:p>
            <a:endParaRPr lang="en-US" sz="2000"/>
          </a:p>
          <a:p>
            <a:pPr marL="285750" indent="-285750">
              <a:buFont typeface="Arial" panose="020B0604020202020204" pitchFamily="34" charset="0"/>
              <a:buChar char="•"/>
            </a:pPr>
            <a:r>
              <a:rPr lang="en-US" sz="2000"/>
              <a:t>As MAP Growth is the source of truth, there will not be an ability to update Student Groups in the NSCAS Growth platform. These should instead be updated through MAP Growth and synced.</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u="sng"/>
              <a:t>If a student moves out of the district, the district will need to unenroll the student in MAP Growth.</a:t>
            </a:r>
          </a:p>
          <a:p>
            <a:pPr marL="742950" lvl="1" indent="-285750">
              <a:buFont typeface="Arial" panose="020B0604020202020204" pitchFamily="34" charset="0"/>
              <a:buChar char="•"/>
            </a:pPr>
            <a:endParaRPr lang="en-US" sz="2000" u="sng"/>
          </a:p>
          <a:p>
            <a:pPr marL="800100" lvl="1" indent="-342900">
              <a:buFont typeface="Arial"/>
              <a:buChar char="•"/>
            </a:pPr>
            <a:r>
              <a:rPr lang="en-US" sz="2000"/>
              <a:t>If the student moves out of state or another district has not enrolled the student, the unenrolled student may still appear on the NSCAS Growth roster and an NTC code will need to be added to their registered test(s).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70301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t>NSCAS Assessment Management</a:t>
            </a:r>
            <a:br>
              <a:rPr lang="en-US"/>
            </a:br>
            <a:br>
              <a:rPr lang="en-US"/>
            </a:br>
            <a:r>
              <a:rPr lang="en-US"/>
              <a:t>Accessibility</a:t>
            </a:r>
          </a:p>
        </p:txBody>
      </p:sp>
    </p:spTree>
    <p:custDataLst>
      <p:tags r:id="rId1"/>
    </p:custDataLst>
    <p:extLst>
      <p:ext uri="{BB962C8B-B14F-4D97-AF65-F5344CB8AC3E}">
        <p14:creationId xmlns:p14="http://schemas.microsoft.com/office/powerpoint/2010/main" val="392133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Accommodations</a:t>
            </a:r>
          </a:p>
        </p:txBody>
      </p:sp>
      <p:sp>
        <p:nvSpPr>
          <p:cNvPr id="3" name="TextBox 2">
            <a:extLst>
              <a:ext uri="{FF2B5EF4-FFF2-40B4-BE49-F238E27FC236}">
                <a16:creationId xmlns:a16="http://schemas.microsoft.com/office/drawing/2014/main" id="{E726F622-A864-4982-A790-DAE0B1689091}"/>
              </a:ext>
            </a:extLst>
          </p:cNvPr>
          <p:cNvSpPr txBox="1"/>
          <p:nvPr/>
        </p:nvSpPr>
        <p:spPr>
          <a:xfrm>
            <a:off x="562386" y="1722877"/>
            <a:ext cx="8287146" cy="4708981"/>
          </a:xfrm>
          <a:prstGeom prst="rect">
            <a:avLst/>
          </a:prstGeom>
          <a:noFill/>
        </p:spPr>
        <p:txBody>
          <a:bodyPr wrap="square" lIns="91440" tIns="45720" rIns="91440" bIns="45720" rtlCol="0" anchor="t">
            <a:spAutoFit/>
          </a:bodyPr>
          <a:lstStyle/>
          <a:p>
            <a:r>
              <a:rPr lang="en-US" sz="2000"/>
              <a:t>Students with disabilities must be included in NSCAS Growth and NSCAS General in the following ways:</a:t>
            </a:r>
          </a:p>
          <a:p>
            <a:endParaRPr lang="en-US" sz="2000"/>
          </a:p>
          <a:p>
            <a:pPr marL="285750" indent="-285750">
              <a:buFont typeface="Arial" panose="020B0604020202020204" pitchFamily="34" charset="0"/>
              <a:buChar char="•"/>
            </a:pPr>
            <a:r>
              <a:rPr lang="en-US" sz="2000"/>
              <a:t>Students may be tested on the NSCAS Growth assessments without accommodations.</a:t>
            </a:r>
          </a:p>
          <a:p>
            <a:endParaRPr lang="en-US" sz="2000"/>
          </a:p>
          <a:p>
            <a:pPr marL="285750" indent="-285750">
              <a:buFont typeface="Arial" panose="020B0604020202020204" pitchFamily="34" charset="0"/>
              <a:buChar char="•"/>
            </a:pPr>
            <a:r>
              <a:rPr lang="en-US" sz="2000"/>
              <a:t>Students may be tested on the NSCAS Growth and NSCAS General assessments with approved accommodations specified in the student’s IEP, 504 plan or EL plan. Accommodations provided to students must be specified in the student’s IEP or 504 plan and used during instruction throughout the year. </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Districts should still ensure the student’s IEP, 504 Plan and/or EL Status is indicated on their profile in Adviser.</a:t>
            </a:r>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94853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524506" y="305449"/>
            <a:ext cx="8118591" cy="486099"/>
          </a:xfrm>
        </p:spPr>
        <p:txBody>
          <a:bodyPr>
            <a:normAutofit fontScale="90000"/>
          </a:bodyPr>
          <a:lstStyle/>
          <a:p>
            <a:r>
              <a:rPr lang="en-US">
                <a:solidFill>
                  <a:schemeClr val="bg1"/>
                </a:solidFill>
              </a:rPr>
              <a:t>Accessibility</a:t>
            </a:r>
            <a:r>
              <a:rPr lang="en-US"/>
              <a:t> </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254834" y="1832220"/>
            <a:ext cx="8769243" cy="4895697"/>
          </a:xfrm>
        </p:spPr>
        <p:txBody>
          <a:bodyPr vert="horz" lIns="91440" tIns="45720" rIns="91440" bIns="45720" rtlCol="0" anchor="t">
            <a:noAutofit/>
          </a:bodyPr>
          <a:lstStyle/>
          <a:p>
            <a:pPr marL="0" indent="0">
              <a:buNone/>
            </a:pPr>
            <a:r>
              <a:rPr lang="en-US" sz="2000" b="1"/>
              <a:t>Universal Tools/Features </a:t>
            </a:r>
          </a:p>
          <a:p>
            <a:r>
              <a:rPr lang="en-US" sz="2000"/>
              <a:t>Scratch paper (lined or blank scratch paper or blank graph paper)</a:t>
            </a:r>
          </a:p>
          <a:p>
            <a:r>
              <a:rPr lang="en-US" sz="2000"/>
              <a:t>Math Reference Sheets: This will be available in the toolbar. May be printed from the Assessment Portal or the NDE assessment website prior to students testing online. </a:t>
            </a:r>
          </a:p>
          <a:p>
            <a:r>
              <a:rPr lang="en-US" sz="2000"/>
              <a:t>Embedded resources </a:t>
            </a:r>
          </a:p>
          <a:p>
            <a:pPr marL="861695" lvl="2">
              <a:spcBef>
                <a:spcPts val="0"/>
              </a:spcBef>
              <a:spcAft>
                <a:spcPts val="0"/>
              </a:spcAft>
            </a:pPr>
            <a:r>
              <a:rPr lang="en-US" sz="1900"/>
              <a:t>Highlighter </a:t>
            </a:r>
          </a:p>
          <a:p>
            <a:pPr marL="861695" lvl="2">
              <a:spcBef>
                <a:spcPts val="0"/>
              </a:spcBef>
              <a:spcAft>
                <a:spcPts val="0"/>
              </a:spcAft>
            </a:pPr>
            <a:r>
              <a:rPr lang="en-US" sz="1900"/>
              <a:t>Notepad </a:t>
            </a:r>
          </a:p>
          <a:p>
            <a:pPr marL="861695" lvl="2">
              <a:spcBef>
                <a:spcPts val="0"/>
              </a:spcBef>
              <a:spcAft>
                <a:spcPts val="0"/>
              </a:spcAft>
            </a:pPr>
            <a:r>
              <a:rPr lang="en-US" sz="1900"/>
              <a:t>Zoom</a:t>
            </a:r>
          </a:p>
          <a:p>
            <a:pPr marL="861695" lvl="2">
              <a:spcBef>
                <a:spcPts val="0"/>
              </a:spcBef>
              <a:spcAft>
                <a:spcPts val="0"/>
              </a:spcAft>
            </a:pPr>
            <a:r>
              <a:rPr lang="en-US" sz="1900"/>
              <a:t>Line Reader </a:t>
            </a:r>
          </a:p>
          <a:p>
            <a:pPr marL="861695" lvl="2">
              <a:spcBef>
                <a:spcPts val="0"/>
              </a:spcBef>
              <a:spcAft>
                <a:spcPts val="0"/>
              </a:spcAft>
            </a:pPr>
            <a:r>
              <a:rPr lang="en-US" sz="1900"/>
              <a:t>Answer Eliminator</a:t>
            </a:r>
          </a:p>
          <a:p>
            <a:pPr marL="861695" lvl="2">
              <a:spcBef>
                <a:spcPts val="0"/>
              </a:spcBef>
              <a:spcAft>
                <a:spcPts val="0"/>
              </a:spcAft>
            </a:pPr>
            <a:r>
              <a:rPr lang="en-US" sz="1900"/>
              <a:t>Ruler/protractor</a:t>
            </a:r>
          </a:p>
          <a:p>
            <a:pPr marL="0" indent="0">
              <a:buNone/>
            </a:pPr>
            <a:endParaRPr lang="en-US"/>
          </a:p>
        </p:txBody>
      </p:sp>
      <p:pic>
        <p:nvPicPr>
          <p:cNvPr id="4" name="Picture 3">
            <a:extLst>
              <a:ext uri="{FF2B5EF4-FFF2-40B4-BE49-F238E27FC236}">
                <a16:creationId xmlns:a16="http://schemas.microsoft.com/office/drawing/2014/main" id="{8F5E5D5C-1CCB-478D-ADF8-D599F9D7C666}"/>
              </a:ext>
            </a:extLst>
          </p:cNvPr>
          <p:cNvPicPr>
            <a:picLocks noChangeAspect="1"/>
          </p:cNvPicPr>
          <p:nvPr/>
        </p:nvPicPr>
        <p:blipFill>
          <a:blip r:embed="rId5"/>
          <a:stretch>
            <a:fillRect/>
          </a:stretch>
        </p:blipFill>
        <p:spPr>
          <a:xfrm>
            <a:off x="8203231" y="2843075"/>
            <a:ext cx="819721" cy="768487"/>
          </a:xfrm>
          <a:prstGeom prst="rect">
            <a:avLst/>
          </a:prstGeom>
        </p:spPr>
      </p:pic>
      <p:sp>
        <p:nvSpPr>
          <p:cNvPr id="7" name="TextBox 6">
            <a:extLst>
              <a:ext uri="{FF2B5EF4-FFF2-40B4-BE49-F238E27FC236}">
                <a16:creationId xmlns:a16="http://schemas.microsoft.com/office/drawing/2014/main" id="{28981CEC-9EC7-4341-9AA3-9C7FECB061D3}"/>
              </a:ext>
            </a:extLst>
          </p:cNvPr>
          <p:cNvSpPr txBox="1"/>
          <p:nvPr/>
        </p:nvSpPr>
        <p:spPr>
          <a:xfrm>
            <a:off x="5177034" y="4546656"/>
            <a:ext cx="3784059" cy="1769715"/>
          </a:xfrm>
          <a:prstGeom prst="rect">
            <a:avLst/>
          </a:prstGeom>
          <a:noFill/>
        </p:spPr>
        <p:txBody>
          <a:bodyPr wrap="square" lIns="91440" tIns="45720" rIns="91440" bIns="45720" rtlCol="0" anchor="t">
            <a:spAutoFit/>
          </a:bodyPr>
          <a:lstStyle/>
          <a:p>
            <a:endParaRPr lang="en-US" sz="1800"/>
          </a:p>
          <a:p>
            <a:pPr marL="742950" lvl="1" indent="-285750">
              <a:buFont typeface="Wingdings" panose="05000000000000000000" pitchFamily="2" charset="2"/>
              <a:buChar char="§"/>
            </a:pPr>
            <a:r>
              <a:rPr lang="en-US"/>
              <a:t>Graph paper</a:t>
            </a:r>
          </a:p>
          <a:p>
            <a:pPr marL="742950" lvl="1" indent="-285750">
              <a:buFont typeface="Wingdings" panose="05000000000000000000" pitchFamily="2" charset="2"/>
              <a:buChar char="§"/>
            </a:pPr>
            <a:r>
              <a:rPr lang="en-US"/>
              <a:t>Color (color contrast)</a:t>
            </a:r>
          </a:p>
          <a:p>
            <a:pPr marL="742950" lvl="1" indent="-285750">
              <a:buFont typeface="Wingdings" panose="05000000000000000000" pitchFamily="2" charset="2"/>
              <a:buChar char="§"/>
            </a:pPr>
            <a:r>
              <a:rPr lang="en-US" sz="1800"/>
              <a:t>Universal Math </a:t>
            </a:r>
            <a:r>
              <a:rPr lang="en-US" sz="1900"/>
              <a:t>reference</a:t>
            </a:r>
            <a:r>
              <a:rPr lang="en-US" sz="1800"/>
              <a:t> sheets</a:t>
            </a:r>
            <a:endParaRPr lang="en-US"/>
          </a:p>
          <a:p>
            <a:endParaRPr lang="en-US"/>
          </a:p>
        </p:txBody>
      </p:sp>
      <p:pic>
        <p:nvPicPr>
          <p:cNvPr id="9" name="Picture 9" descr="Graphical user interface, text, application, chat or text message&#10;&#10;Description automatically generated">
            <a:extLst>
              <a:ext uri="{FF2B5EF4-FFF2-40B4-BE49-F238E27FC236}">
                <a16:creationId xmlns:a16="http://schemas.microsoft.com/office/drawing/2014/main" id="{E6825DDB-BEA3-4ACA-83D0-D9496C51CC90}"/>
              </a:ext>
            </a:extLst>
          </p:cNvPr>
          <p:cNvPicPr>
            <a:picLocks noChangeAspect="1"/>
          </p:cNvPicPr>
          <p:nvPr/>
        </p:nvPicPr>
        <p:blipFill>
          <a:blip r:embed="rId6"/>
          <a:stretch>
            <a:fillRect/>
          </a:stretch>
        </p:blipFill>
        <p:spPr>
          <a:xfrm>
            <a:off x="3609686" y="4006375"/>
            <a:ext cx="3241963" cy="661927"/>
          </a:xfrm>
          <a:prstGeom prst="rect">
            <a:avLst/>
          </a:prstGeom>
        </p:spPr>
      </p:pic>
    </p:spTree>
    <p:custDataLst>
      <p:tags r:id="rId1"/>
    </p:custDataLst>
    <p:extLst>
      <p:ext uri="{BB962C8B-B14F-4D97-AF65-F5344CB8AC3E}">
        <p14:creationId xmlns:p14="http://schemas.microsoft.com/office/powerpoint/2010/main" val="3497989227"/>
      </p:ext>
    </p:extLst>
  </p:cSld>
  <p:clrMapOvr>
    <a:masterClrMapping/>
  </p:clrMapOvr>
  <p:extLst>
    <p:ext uri="{6950BFC3-D8DA-4A85-94F7-54DA5524770B}">
      <p188:commentRel xmlns:p188="http://schemas.microsoft.com/office/powerpoint/2018/8/main"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726C-C611-E358-E6B3-006F8E44E591}"/>
              </a:ext>
            </a:extLst>
          </p:cNvPr>
          <p:cNvSpPr>
            <a:spLocks noGrp="1"/>
          </p:cNvSpPr>
          <p:nvPr>
            <p:ph type="title"/>
          </p:nvPr>
        </p:nvSpPr>
        <p:spPr>
          <a:xfrm>
            <a:off x="523875" y="-4319"/>
            <a:ext cx="8118591" cy="1125478"/>
          </a:xfrm>
        </p:spPr>
        <p:txBody>
          <a:bodyPr>
            <a:normAutofit/>
          </a:bodyPr>
          <a:lstStyle/>
          <a:p>
            <a:r>
              <a:rPr lang="en-US">
                <a:solidFill>
                  <a:schemeClr val="bg1"/>
                </a:solidFill>
              </a:rPr>
              <a:t>Zoom</a:t>
            </a:r>
          </a:p>
        </p:txBody>
      </p:sp>
      <p:sp>
        <p:nvSpPr>
          <p:cNvPr id="3" name="Text Placeholder 2">
            <a:extLst>
              <a:ext uri="{FF2B5EF4-FFF2-40B4-BE49-F238E27FC236}">
                <a16:creationId xmlns:a16="http://schemas.microsoft.com/office/drawing/2014/main" id="{3548774B-4A3C-E322-0127-43FEA5B9E46B}"/>
              </a:ext>
            </a:extLst>
          </p:cNvPr>
          <p:cNvSpPr>
            <a:spLocks noGrp="1"/>
          </p:cNvSpPr>
          <p:nvPr>
            <p:ph type="body" sz="quarter" idx="24"/>
          </p:nvPr>
        </p:nvSpPr>
        <p:spPr>
          <a:xfrm>
            <a:off x="523875" y="1937150"/>
            <a:ext cx="8119222" cy="4616242"/>
          </a:xfrm>
        </p:spPr>
        <p:txBody>
          <a:bodyPr vert="horz" lIns="91440" tIns="45720" rIns="91440" bIns="45720" rtlCol="0" anchor="t">
            <a:normAutofit/>
          </a:bodyPr>
          <a:lstStyle/>
          <a:p>
            <a:r>
              <a:rPr lang="en-US"/>
              <a:t>Zoom is replacing Magnify while users are in the Secure Browser. </a:t>
            </a:r>
          </a:p>
          <a:p>
            <a:endParaRPr lang="en-US"/>
          </a:p>
          <a:p>
            <a:endParaRPr lang="en-US"/>
          </a:p>
          <a:p>
            <a:endParaRPr lang="en-US"/>
          </a:p>
          <a:p>
            <a:endParaRPr lang="en-US"/>
          </a:p>
          <a:p>
            <a:r>
              <a:rPr lang="en-US"/>
              <a:t>When a user clicks on Zoom a -/+ will appear.</a:t>
            </a:r>
          </a:p>
          <a:p>
            <a:endParaRPr lang="en-US"/>
          </a:p>
          <a:p>
            <a:endParaRPr lang="en-US"/>
          </a:p>
        </p:txBody>
      </p:sp>
      <p:pic>
        <p:nvPicPr>
          <p:cNvPr id="5" name="Picture 4" descr="A screenshot of a computer&#10;&#10;Description automatically generated">
            <a:extLst>
              <a:ext uri="{FF2B5EF4-FFF2-40B4-BE49-F238E27FC236}">
                <a16:creationId xmlns:a16="http://schemas.microsoft.com/office/drawing/2014/main" id="{7E92A2A7-4F86-E38D-AF60-FA8DDC47CE0C}"/>
              </a:ext>
            </a:extLst>
          </p:cNvPr>
          <p:cNvPicPr>
            <a:picLocks noChangeAspect="1"/>
          </p:cNvPicPr>
          <p:nvPr/>
        </p:nvPicPr>
        <p:blipFill>
          <a:blip r:embed="rId3"/>
          <a:stretch>
            <a:fillRect/>
          </a:stretch>
        </p:blipFill>
        <p:spPr>
          <a:xfrm>
            <a:off x="2217354" y="2314903"/>
            <a:ext cx="3448050" cy="2438400"/>
          </a:xfrm>
          <a:prstGeom prst="rect">
            <a:avLst/>
          </a:prstGeom>
        </p:spPr>
      </p:pic>
      <p:pic>
        <p:nvPicPr>
          <p:cNvPr id="4" name="Picture 3" descr="A white rectangular object with a plus and a cross&#10;&#10;Description automatically generated">
            <a:extLst>
              <a:ext uri="{FF2B5EF4-FFF2-40B4-BE49-F238E27FC236}">
                <a16:creationId xmlns:a16="http://schemas.microsoft.com/office/drawing/2014/main" id="{0ADA58FF-3D45-0559-0B74-8411813A519A}"/>
              </a:ext>
            </a:extLst>
          </p:cNvPr>
          <p:cNvPicPr>
            <a:picLocks noChangeAspect="1"/>
          </p:cNvPicPr>
          <p:nvPr/>
        </p:nvPicPr>
        <p:blipFill>
          <a:blip r:embed="rId4"/>
          <a:stretch>
            <a:fillRect/>
          </a:stretch>
        </p:blipFill>
        <p:spPr>
          <a:xfrm>
            <a:off x="2190641" y="5532383"/>
            <a:ext cx="3676650" cy="838200"/>
          </a:xfrm>
          <a:prstGeom prst="rect">
            <a:avLst/>
          </a:prstGeom>
        </p:spPr>
      </p:pic>
    </p:spTree>
    <p:extLst>
      <p:ext uri="{BB962C8B-B14F-4D97-AF65-F5344CB8AC3E}">
        <p14:creationId xmlns:p14="http://schemas.microsoft.com/office/powerpoint/2010/main" val="306898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524506" y="305449"/>
            <a:ext cx="8118591" cy="486099"/>
          </a:xfrm>
        </p:spPr>
        <p:txBody>
          <a:bodyPr>
            <a:normAutofit fontScale="90000"/>
          </a:bodyPr>
          <a:lstStyle/>
          <a:p>
            <a:r>
              <a:rPr lang="en-US">
                <a:solidFill>
                  <a:schemeClr val="bg1"/>
                </a:solidFill>
              </a:rPr>
              <a:t>Accessibility </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226875" y="1779435"/>
            <a:ext cx="8908460" cy="5009744"/>
          </a:xfrm>
        </p:spPr>
        <p:txBody>
          <a:bodyPr vert="horz" lIns="91440" tIns="45720" rIns="91440" bIns="45720" rtlCol="0" anchor="t">
            <a:noAutofit/>
          </a:bodyPr>
          <a:lstStyle/>
          <a:p>
            <a:r>
              <a:rPr lang="en-US" sz="1600" b="1"/>
              <a:t>Linguistic Supports </a:t>
            </a:r>
          </a:p>
          <a:p>
            <a:pPr lvl="1"/>
            <a:r>
              <a:rPr lang="en-US" sz="1600"/>
              <a:t>Text to Speech in English and Spanish (available for all of Math; ELA – not available for passages).</a:t>
            </a:r>
          </a:p>
          <a:p>
            <a:pPr lvl="1"/>
            <a:r>
              <a:rPr lang="en-US" sz="1600"/>
              <a:t>Spanish Translations (online and paper).</a:t>
            </a:r>
          </a:p>
          <a:p>
            <a:pPr lvl="1"/>
            <a:r>
              <a:rPr lang="en-US" sz="1600"/>
              <a:t>Additional non-embedded supports: See the </a:t>
            </a:r>
            <a:r>
              <a:rPr lang="en-US" sz="1600">
                <a:hlinkClick r:id="rId4"/>
              </a:rPr>
              <a:t>Accessibility Manual</a:t>
            </a:r>
            <a:endParaRPr lang="en-US" sz="1600"/>
          </a:p>
          <a:p>
            <a:pPr marL="604520" lvl="2" indent="0">
              <a:buNone/>
            </a:pPr>
            <a:endParaRPr lang="en-US" sz="850"/>
          </a:p>
          <a:p>
            <a:r>
              <a:rPr lang="en-US" sz="1600" b="1"/>
              <a:t>Accommodations </a:t>
            </a:r>
          </a:p>
          <a:p>
            <a:pPr lvl="1"/>
            <a:r>
              <a:rPr lang="en-US" sz="1600"/>
              <a:t>Text to Speech in English and Spanish (available for all of Math; ELA – not available for passages).</a:t>
            </a:r>
          </a:p>
          <a:p>
            <a:pPr lvl="1"/>
            <a:r>
              <a:rPr lang="en-US" sz="1600"/>
              <a:t>Spanish Translations (online and paper).</a:t>
            </a:r>
          </a:p>
          <a:p>
            <a:pPr lvl="1"/>
            <a:r>
              <a:rPr lang="en-US" sz="1600"/>
              <a:t>Embedded calculator.</a:t>
            </a:r>
          </a:p>
          <a:p>
            <a:pPr lvl="1"/>
            <a:r>
              <a:rPr lang="en-US" sz="1600"/>
              <a:t>Additional non-embedded supports: </a:t>
            </a:r>
            <a:r>
              <a:rPr lang="en-US" sz="1600">
                <a:hlinkClick r:id="rId4"/>
              </a:rPr>
              <a:t>See the Accessibility Manual</a:t>
            </a:r>
          </a:p>
          <a:p>
            <a:pPr marL="604520" lvl="2" indent="0">
              <a:buNone/>
            </a:pPr>
            <a:endParaRPr lang="en-US" sz="1600"/>
          </a:p>
        </p:txBody>
      </p:sp>
    </p:spTree>
    <p:custDataLst>
      <p:tags r:id="rId1"/>
    </p:custDataLst>
    <p:extLst>
      <p:ext uri="{BB962C8B-B14F-4D97-AF65-F5344CB8AC3E}">
        <p14:creationId xmlns:p14="http://schemas.microsoft.com/office/powerpoint/2010/main" val="2995448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B14-0EF4-4955-BAD5-FAAA2B450F6C}"/>
              </a:ext>
            </a:extLst>
          </p:cNvPr>
          <p:cNvSpPr>
            <a:spLocks noGrp="1"/>
          </p:cNvSpPr>
          <p:nvPr>
            <p:ph type="title"/>
          </p:nvPr>
        </p:nvSpPr>
        <p:spPr>
          <a:xfrm>
            <a:off x="643797" y="365409"/>
            <a:ext cx="8118591" cy="486099"/>
          </a:xfrm>
        </p:spPr>
        <p:txBody>
          <a:bodyPr>
            <a:normAutofit fontScale="90000"/>
          </a:bodyPr>
          <a:lstStyle/>
          <a:p>
            <a:r>
              <a:rPr lang="en-US">
                <a:solidFill>
                  <a:schemeClr val="bg1"/>
                </a:solidFill>
              </a:rPr>
              <a:t>Text to Speech (TTS) </a:t>
            </a:r>
          </a:p>
        </p:txBody>
      </p:sp>
      <p:sp>
        <p:nvSpPr>
          <p:cNvPr id="6" name="Text Placeholder 5">
            <a:extLst>
              <a:ext uri="{FF2B5EF4-FFF2-40B4-BE49-F238E27FC236}">
                <a16:creationId xmlns:a16="http://schemas.microsoft.com/office/drawing/2014/main" id="{F2099B46-6D7F-2ABC-7538-CAA4282616CB}"/>
              </a:ext>
            </a:extLst>
          </p:cNvPr>
          <p:cNvSpPr txBox="1">
            <a:spLocks noGrp="1"/>
          </p:cNvSpPr>
          <p:nvPr>
            <p:ph type="body" sz="quarter" idx="24"/>
          </p:nvPr>
        </p:nvSpPr>
        <p:spPr>
          <a:xfrm>
            <a:off x="523875" y="1936750"/>
            <a:ext cx="8118475" cy="464999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t>TTS is available in both English and Spanish.</a:t>
            </a:r>
          </a:p>
          <a:p>
            <a:pPr marL="285750" indent="-285750">
              <a:buFont typeface="Arial" panose="020B0604020202020204" pitchFamily="34" charset="0"/>
              <a:buChar char="•"/>
            </a:pPr>
            <a:r>
              <a:rPr lang="en-US" sz="2000"/>
              <a:t>TTS for Math is now also available as a designated feature.</a:t>
            </a:r>
          </a:p>
          <a:p>
            <a:pPr lvl="1" indent="-342900"/>
            <a:r>
              <a:rPr lang="en-US" sz="2000"/>
              <a:t>Students that benefit from having generated audio but do not have an IEP or 504 Plan, and are not EL Learners may be eligible to use TTS as a designated feature. </a:t>
            </a:r>
          </a:p>
          <a:p>
            <a:pPr lvl="1" indent="-342900"/>
            <a:r>
              <a:rPr lang="en-US" sz="2000"/>
              <a:t>These students should regularly have access to generated audio during instruction. No student should have access to TTS if they do not use it regularly as part of instruction.</a:t>
            </a:r>
            <a:endParaRPr lang="en-US"/>
          </a:p>
          <a:p>
            <a:pPr lvl="1" indent="-342900"/>
            <a:r>
              <a:rPr lang="en-US" sz="2000"/>
              <a:t>Need for this accommodation will be indicated on the student’s test registration profile.</a:t>
            </a:r>
            <a:endParaRPr lang="en-US"/>
          </a:p>
          <a:p>
            <a:pPr marL="285750" indent="-285750">
              <a:buFont typeface="Arial" panose="020B0604020202020204" pitchFamily="34" charset="0"/>
              <a:buChar char="•"/>
            </a:pPr>
            <a:r>
              <a:rPr lang="en-US" sz="2000"/>
              <a:t>Districts should still ensure the student’s IEP, 504 Plan and/or EL Status is indicated on their profile in ADVISER systems.</a:t>
            </a:r>
            <a:endParaRPr lang="en-US"/>
          </a:p>
        </p:txBody>
      </p:sp>
    </p:spTree>
    <p:custDataLst>
      <p:tags r:id="rId1"/>
    </p:custDataLst>
    <p:extLst>
      <p:ext uri="{BB962C8B-B14F-4D97-AF65-F5344CB8AC3E}">
        <p14:creationId xmlns:p14="http://schemas.microsoft.com/office/powerpoint/2010/main" val="422834673"/>
      </p:ext>
    </p:extLst>
  </p:cSld>
  <p:clrMapOvr>
    <a:masterClrMapping/>
  </p:clrMapOvr>
  <p:extLst>
    <p:ext uri="{6950BFC3-D8DA-4A85-94F7-54DA5524770B}">
      <p188:commentRel xmlns:p188="http://schemas.microsoft.com/office/powerpoint/2018/8/main" r:id="rId4"/>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88C4-E63C-4DB1-86D7-5A85BCAD9DDB}"/>
              </a:ext>
            </a:extLst>
          </p:cNvPr>
          <p:cNvSpPr>
            <a:spLocks noGrp="1"/>
          </p:cNvSpPr>
          <p:nvPr>
            <p:ph type="title"/>
          </p:nvPr>
        </p:nvSpPr>
        <p:spPr>
          <a:xfrm>
            <a:off x="523875" y="118123"/>
            <a:ext cx="8126366" cy="1108139"/>
          </a:xfrm>
        </p:spPr>
        <p:txBody>
          <a:bodyPr>
            <a:normAutofit/>
          </a:bodyPr>
          <a:lstStyle/>
          <a:p>
            <a:r>
              <a:rPr lang="en-US">
                <a:solidFill>
                  <a:schemeClr val="bg1"/>
                </a:solidFill>
                <a:ea typeface="+mj-lt"/>
                <a:cs typeface="+mj-lt"/>
              </a:rPr>
              <a:t>Text to Speech (TTS)</a:t>
            </a:r>
            <a:endParaRPr lang="en-US"/>
          </a:p>
        </p:txBody>
      </p:sp>
      <p:sp>
        <p:nvSpPr>
          <p:cNvPr id="3" name="Text Placeholder 2">
            <a:extLst>
              <a:ext uri="{FF2B5EF4-FFF2-40B4-BE49-F238E27FC236}">
                <a16:creationId xmlns:a16="http://schemas.microsoft.com/office/drawing/2014/main" id="{DDD005DD-7773-4969-B88A-D755E38501E3}"/>
              </a:ext>
            </a:extLst>
          </p:cNvPr>
          <p:cNvSpPr>
            <a:spLocks noGrp="1"/>
          </p:cNvSpPr>
          <p:nvPr>
            <p:ph type="body" sz="quarter" idx="24"/>
          </p:nvPr>
        </p:nvSpPr>
        <p:spPr>
          <a:xfrm>
            <a:off x="523875" y="1798610"/>
            <a:ext cx="8119222" cy="4379760"/>
          </a:xfrm>
        </p:spPr>
        <p:txBody>
          <a:bodyPr vert="horz" lIns="91440" tIns="45720" rIns="91440" bIns="45720" rtlCol="0" anchor="t">
            <a:normAutofit/>
          </a:bodyPr>
          <a:lstStyle/>
          <a:p>
            <a:r>
              <a:rPr lang="en-US"/>
              <a:t>Assigning Text To Speech accommodation manually </a:t>
            </a:r>
            <a:r>
              <a:rPr lang="en-US" sz="2000"/>
              <a:t>–</a:t>
            </a:r>
            <a:r>
              <a:rPr lang="en-US"/>
              <a:t>Under Student’s profile, select Accessibility Supports and the subject for TTS, then Save changes at the bottom.</a:t>
            </a:r>
          </a:p>
        </p:txBody>
      </p:sp>
      <p:grpSp>
        <p:nvGrpSpPr>
          <p:cNvPr id="4" name="Group 3">
            <a:extLst>
              <a:ext uri="{FF2B5EF4-FFF2-40B4-BE49-F238E27FC236}">
                <a16:creationId xmlns:a16="http://schemas.microsoft.com/office/drawing/2014/main" id="{374A3968-7218-EB6C-1BD9-441898FCC359}"/>
              </a:ext>
            </a:extLst>
          </p:cNvPr>
          <p:cNvGrpSpPr/>
          <p:nvPr/>
        </p:nvGrpSpPr>
        <p:grpSpPr>
          <a:xfrm>
            <a:off x="177180" y="3304028"/>
            <a:ext cx="8789640" cy="3179630"/>
            <a:chOff x="170606" y="2611570"/>
            <a:chExt cx="8789640" cy="3179630"/>
          </a:xfrm>
        </p:grpSpPr>
        <p:pic>
          <p:nvPicPr>
            <p:cNvPr id="5" name="Picture 4">
              <a:extLst>
                <a:ext uri="{FF2B5EF4-FFF2-40B4-BE49-F238E27FC236}">
                  <a16:creationId xmlns:a16="http://schemas.microsoft.com/office/drawing/2014/main" id="{819DA10A-7759-C27B-1A40-94E24CFCB9E4}"/>
                </a:ext>
              </a:extLst>
            </p:cNvPr>
            <p:cNvPicPr>
              <a:picLocks noChangeAspect="1"/>
            </p:cNvPicPr>
            <p:nvPr/>
          </p:nvPicPr>
          <p:blipFill>
            <a:blip r:embed="rId3"/>
            <a:stretch>
              <a:fillRect/>
            </a:stretch>
          </p:blipFill>
          <p:spPr>
            <a:xfrm>
              <a:off x="170606" y="2611570"/>
              <a:ext cx="8789640" cy="3179630"/>
            </a:xfrm>
            <a:prstGeom prst="rect">
              <a:avLst/>
            </a:prstGeom>
          </p:spPr>
        </p:pic>
        <p:sp>
          <p:nvSpPr>
            <p:cNvPr id="7" name="Rectangle 6">
              <a:extLst>
                <a:ext uri="{FF2B5EF4-FFF2-40B4-BE49-F238E27FC236}">
                  <a16:creationId xmlns:a16="http://schemas.microsoft.com/office/drawing/2014/main" id="{06FB05DC-1F2F-ACF8-2DA4-86A0C40BBD4A}"/>
                </a:ext>
              </a:extLst>
            </p:cNvPr>
            <p:cNvSpPr/>
            <p:nvPr/>
          </p:nvSpPr>
          <p:spPr>
            <a:xfrm>
              <a:off x="262255" y="4515326"/>
              <a:ext cx="1344604"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C377B7-0CD4-308E-3FD8-305CC81169CC}"/>
                </a:ext>
              </a:extLst>
            </p:cNvPr>
            <p:cNvSpPr/>
            <p:nvPr/>
          </p:nvSpPr>
          <p:spPr>
            <a:xfrm>
              <a:off x="253377" y="4722471"/>
              <a:ext cx="1497828"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073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B14-0EF4-4955-BAD5-FAAA2B450F6C}"/>
              </a:ext>
            </a:extLst>
          </p:cNvPr>
          <p:cNvSpPr>
            <a:spLocks noGrp="1"/>
          </p:cNvSpPr>
          <p:nvPr>
            <p:ph type="title"/>
          </p:nvPr>
        </p:nvSpPr>
        <p:spPr>
          <a:xfrm>
            <a:off x="643797" y="365409"/>
            <a:ext cx="8118591" cy="486099"/>
          </a:xfrm>
        </p:spPr>
        <p:txBody>
          <a:bodyPr>
            <a:normAutofit fontScale="90000"/>
          </a:bodyPr>
          <a:lstStyle/>
          <a:p>
            <a:r>
              <a:rPr lang="en-US">
                <a:solidFill>
                  <a:schemeClr val="bg1"/>
                </a:solidFill>
              </a:rPr>
              <a:t>Calculator as an Accommodation </a:t>
            </a:r>
          </a:p>
        </p:txBody>
      </p:sp>
      <p:sp>
        <p:nvSpPr>
          <p:cNvPr id="5" name="Text Placeholder 4">
            <a:extLst>
              <a:ext uri="{FF2B5EF4-FFF2-40B4-BE49-F238E27FC236}">
                <a16:creationId xmlns:a16="http://schemas.microsoft.com/office/drawing/2014/main" id="{78A64A77-7681-4B81-BE79-340539DA76BE}"/>
              </a:ext>
            </a:extLst>
          </p:cNvPr>
          <p:cNvSpPr>
            <a:spLocks noGrp="1"/>
          </p:cNvSpPr>
          <p:nvPr>
            <p:ph type="body" sz="quarter" idx="24"/>
          </p:nvPr>
        </p:nvSpPr>
        <p:spPr>
          <a:xfrm>
            <a:off x="523875" y="1937149"/>
            <a:ext cx="8119222" cy="4148852"/>
          </a:xfrm>
        </p:spPr>
        <p:txBody>
          <a:bodyPr vert="horz" lIns="91440" tIns="45720" rIns="91440" bIns="45720" rtlCol="0" anchor="t">
            <a:normAutofit/>
          </a:bodyPr>
          <a:lstStyle/>
          <a:p>
            <a:r>
              <a:rPr lang="en-US"/>
              <a:t>An embedded calculator should only be available to students with IEPs or 504 plans in the NSCAS Growth Platform for Math.</a:t>
            </a:r>
          </a:p>
          <a:p>
            <a:pPr lvl="1">
              <a:buFont typeface="Courier New"/>
              <a:buChar char="o"/>
            </a:pPr>
            <a:r>
              <a:rPr lang="en-US" sz="2000"/>
              <a:t>Guidance is in the Accessibility Manual.</a:t>
            </a:r>
          </a:p>
          <a:p>
            <a:pPr lvl="1">
              <a:buFont typeface="Courier New"/>
              <a:buChar char="o"/>
            </a:pPr>
            <a:r>
              <a:rPr lang="en-US" sz="2000"/>
              <a:t>Need for this accommodation will be indicated on the student's test registration profile.</a:t>
            </a:r>
            <a:endParaRPr lang="en-US" sz="2000" strike="sngStrike"/>
          </a:p>
          <a:p>
            <a:r>
              <a:rPr lang="en-US"/>
              <a:t>A calculator is be available throughout the test.</a:t>
            </a:r>
          </a:p>
          <a:p>
            <a:pPr lvl="1">
              <a:buFont typeface="Courier New,monospace"/>
              <a:buChar char="o"/>
            </a:pPr>
            <a:r>
              <a:rPr lang="en-US" sz="1800"/>
              <a:t>Grades 3–6: Basic</a:t>
            </a:r>
          </a:p>
          <a:p>
            <a:pPr lvl="1">
              <a:buFont typeface="Courier New,monospace"/>
              <a:buChar char="o"/>
            </a:pPr>
            <a:r>
              <a:rPr lang="en-US" sz="1800"/>
              <a:t>Grades 7–8: Scientific</a:t>
            </a:r>
            <a:endParaRPr lang="en-US"/>
          </a:p>
          <a:p>
            <a:r>
              <a:rPr lang="en-US"/>
              <a:t>The calculator will display in the toolbar </a:t>
            </a:r>
            <a:r>
              <a:rPr lang="en-US">
                <a:ea typeface="+mn-lt"/>
                <a:cs typeface="+mn-lt"/>
              </a:rPr>
              <a:t>when enabled.</a:t>
            </a:r>
            <a:endParaRPr lang="en-US"/>
          </a:p>
        </p:txBody>
      </p:sp>
      <p:sp>
        <p:nvSpPr>
          <p:cNvPr id="3" name="Rectangle 2">
            <a:extLst>
              <a:ext uri="{FF2B5EF4-FFF2-40B4-BE49-F238E27FC236}">
                <a16:creationId xmlns:a16="http://schemas.microsoft.com/office/drawing/2014/main" id="{D2A66A71-DEFC-41C2-80E5-E08DD8C0D95B}"/>
              </a:ext>
            </a:extLst>
          </p:cNvPr>
          <p:cNvSpPr/>
          <p:nvPr/>
        </p:nvSpPr>
        <p:spPr>
          <a:xfrm>
            <a:off x="157178" y="6238892"/>
            <a:ext cx="8245226" cy="615553"/>
          </a:xfrm>
          <a:prstGeom prst="rect">
            <a:avLst/>
          </a:prstGeom>
        </p:spPr>
        <p:txBody>
          <a:bodyPr wrap="square" lIns="91440" tIns="45720" rIns="91440" bIns="45720" anchor="t">
            <a:spAutoFit/>
          </a:bodyPr>
          <a:lstStyle/>
          <a:p>
            <a:endParaRPr lang="en-US" sz="1600" b="1"/>
          </a:p>
          <a:p>
            <a:endParaRPr lang="en-US"/>
          </a:p>
        </p:txBody>
      </p:sp>
    </p:spTree>
    <p:custDataLst>
      <p:tags r:id="rId1"/>
    </p:custDataLst>
    <p:extLst>
      <p:ext uri="{BB962C8B-B14F-4D97-AF65-F5344CB8AC3E}">
        <p14:creationId xmlns:p14="http://schemas.microsoft.com/office/powerpoint/2010/main" val="326536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61022"/>
            <a:ext cx="8118591" cy="486099"/>
          </a:xfrm>
        </p:spPr>
        <p:txBody>
          <a:bodyPr>
            <a:noAutofit/>
          </a:bodyPr>
          <a:lstStyle/>
          <a:p>
            <a:r>
              <a:rPr lang="en-US" sz="3200">
                <a:solidFill>
                  <a:schemeClr val="bg1"/>
                </a:solidFill>
              </a:rPr>
              <a:t>NSCAS Overview </a:t>
            </a:r>
          </a:p>
        </p:txBody>
      </p:sp>
      <p:sp>
        <p:nvSpPr>
          <p:cNvPr id="3" name="Text Placeholder 2"/>
          <p:cNvSpPr>
            <a:spLocks noGrp="1"/>
          </p:cNvSpPr>
          <p:nvPr>
            <p:ph type="body" sz="quarter" idx="24"/>
          </p:nvPr>
        </p:nvSpPr>
        <p:spPr>
          <a:xfrm>
            <a:off x="523875" y="1755229"/>
            <a:ext cx="8482418" cy="4741749"/>
          </a:xfrm>
        </p:spPr>
        <p:txBody>
          <a:bodyPr vert="horz" lIns="68580" tIns="34290" rIns="68580" bIns="34290" rtlCol="0" anchor="t">
            <a:normAutofit/>
          </a:bodyPr>
          <a:lstStyle/>
          <a:p>
            <a:pPr marL="0" indent="0">
              <a:buNone/>
            </a:pPr>
            <a:r>
              <a:rPr lang="en-US" sz="2400" b="1" u="sng"/>
              <a:t>Test Windows</a:t>
            </a:r>
            <a:r>
              <a:rPr lang="en-US" sz="2400"/>
              <a:t> </a:t>
            </a:r>
            <a:endParaRPr lang="en-US" sz="2400" b="1" u="sng"/>
          </a:p>
          <a:p>
            <a:r>
              <a:rPr lang="en-US" sz="2400">
                <a:cs typeface="Arial"/>
              </a:rPr>
              <a:t>Spring: April 1–May 10, 2024</a:t>
            </a:r>
          </a:p>
          <a:p>
            <a:pPr marL="0" indent="0">
              <a:buNone/>
            </a:pPr>
            <a:r>
              <a:rPr lang="en-US" sz="2400" b="1" u="sng"/>
              <a:t>Modes of Delivery</a:t>
            </a:r>
            <a:r>
              <a:rPr lang="en-US" sz="2400"/>
              <a:t>:</a:t>
            </a:r>
          </a:p>
          <a:p>
            <a:pPr marL="0" indent="0">
              <a:buNone/>
            </a:pPr>
            <a:r>
              <a:rPr lang="en-US" sz="2400"/>
              <a:t>Paper/Pencil and Braille assessments are available to order. See part 4 of the </a:t>
            </a:r>
            <a:r>
              <a:rPr lang="en-US" sz="2400">
                <a:hlinkClick r:id="rId5"/>
              </a:rPr>
              <a:t>Assessment Coordinator's Guide</a:t>
            </a:r>
            <a:r>
              <a:rPr lang="en-US" sz="2400"/>
              <a:t> on specific steps regarding managing paper/pencil assessment and materials.</a:t>
            </a:r>
            <a:endParaRPr lang="en-US"/>
          </a:p>
          <a:p>
            <a:pPr marL="111125" indent="-111125">
              <a:buNone/>
            </a:pPr>
            <a:endParaRPr lang="en-US" sz="2000"/>
          </a:p>
          <a:p>
            <a:pPr marL="0" indent="0">
              <a:buNone/>
            </a:pPr>
            <a:endParaRPr lang="en-US" sz="1800">
              <a:cs typeface="Arial"/>
            </a:endParaRPr>
          </a:p>
        </p:txBody>
      </p:sp>
    </p:spTree>
    <p:custDataLst>
      <p:tags r:id="rId1"/>
    </p:custDataLst>
    <p:extLst>
      <p:ext uri="{BB962C8B-B14F-4D97-AF65-F5344CB8AC3E}">
        <p14:creationId xmlns:p14="http://schemas.microsoft.com/office/powerpoint/2010/main" val="863161702"/>
      </p:ext>
    </p:extLst>
  </p:cSld>
  <p:clrMapOvr>
    <a:masterClrMapping/>
  </p:clrMapOvr>
  <p:extLst>
    <p:ext uri="{6950BFC3-D8DA-4A85-94F7-54DA5524770B}">
      <p188:commentRel xmlns:p188="http://schemas.microsoft.com/office/powerpoint/2018/8/main" r:id="rId4"/>
    </p:ext>
  </p:extLs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839816" y="252897"/>
            <a:ext cx="8118591" cy="486099"/>
          </a:xfrm>
        </p:spPr>
        <p:txBody>
          <a:bodyPr>
            <a:normAutofit fontScale="90000"/>
          </a:bodyPr>
          <a:lstStyle/>
          <a:p>
            <a:r>
              <a:rPr lang="en-US">
                <a:solidFill>
                  <a:schemeClr val="bg1"/>
                </a:solidFill>
              </a:rPr>
              <a:t>Accessibility - Paper</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434108" y="1404132"/>
            <a:ext cx="8443971" cy="5158248"/>
          </a:xfrm>
        </p:spPr>
        <p:txBody>
          <a:bodyPr vert="horz" lIns="91440" tIns="45720" rIns="91440" bIns="45720" rtlCol="0" anchor="t">
            <a:noAutofit/>
          </a:bodyPr>
          <a:lstStyle/>
          <a:p>
            <a:r>
              <a:rPr lang="en-US" sz="1600"/>
              <a:t>Paper accommodations will be available for students with a documented need, such as an IEP, 504 plan, or English Learner Plan.</a:t>
            </a:r>
          </a:p>
          <a:p>
            <a:pPr lvl="1"/>
            <a:r>
              <a:rPr lang="en-US" sz="1600"/>
              <a:t>Need must be indicated on the student profile in Acacia.</a:t>
            </a:r>
          </a:p>
          <a:p>
            <a:pPr marL="861695" lvl="2"/>
            <a:r>
              <a:rPr lang="en-US" sz="1600"/>
              <a:t>English and Spanish + Large Print – NWEA will provide a secure SFTP link to where the test materials will be posted for districts to download and print.</a:t>
            </a:r>
          </a:p>
          <a:p>
            <a:pPr marL="861695" lvl="2"/>
            <a:r>
              <a:rPr lang="en-US" sz="1600"/>
              <a:t>Braille – NWEA will ship to DAC.</a:t>
            </a:r>
          </a:p>
          <a:p>
            <a:r>
              <a:rPr lang="en-US" sz="1600"/>
              <a:t>Transcription of Paper/Pencil Assessments</a:t>
            </a:r>
          </a:p>
          <a:p>
            <a:pPr lvl="1"/>
            <a:r>
              <a:rPr lang="en-US" sz="1600"/>
              <a:t>No answer sheets to track! Students will indicate their response by circling their answer.</a:t>
            </a:r>
          </a:p>
          <a:p>
            <a:pPr lvl="1"/>
            <a:r>
              <a:rPr lang="en-US" sz="1600">
                <a:ea typeface="+mn-lt"/>
                <a:cs typeface="+mn-lt"/>
              </a:rPr>
              <a:t>After paper/pencil tests are complete, the scribe must transcribe the student's responses into the online test delivery system exactly as student has responded.</a:t>
            </a:r>
          </a:p>
          <a:p>
            <a:pPr lvl="1"/>
            <a:r>
              <a:rPr lang="en-US" sz="1600"/>
              <a:t>This will ensure that students' responses are scored and remove shipping and processing time!</a:t>
            </a:r>
          </a:p>
          <a:p>
            <a:pPr lvl="1"/>
            <a:r>
              <a:rPr lang="en-US" sz="1600"/>
              <a:t>Test materials should be securely destroyed locally.</a:t>
            </a:r>
          </a:p>
        </p:txBody>
      </p:sp>
      <p:sp>
        <p:nvSpPr>
          <p:cNvPr id="4" name="Rectangle 3">
            <a:extLst>
              <a:ext uri="{FF2B5EF4-FFF2-40B4-BE49-F238E27FC236}">
                <a16:creationId xmlns:a16="http://schemas.microsoft.com/office/drawing/2014/main" id="{E2B65E92-D323-46C4-8BD3-F3067D8E0277}"/>
              </a:ext>
            </a:extLst>
          </p:cNvPr>
          <p:cNvSpPr/>
          <p:nvPr/>
        </p:nvSpPr>
        <p:spPr>
          <a:xfrm>
            <a:off x="571023" y="6258599"/>
            <a:ext cx="8245226" cy="307777"/>
          </a:xfrm>
          <a:prstGeom prst="rect">
            <a:avLst/>
          </a:prstGeom>
        </p:spPr>
        <p:txBody>
          <a:bodyPr wrap="square" lIns="91440" tIns="45720" rIns="91440" bIns="45720" anchor="t">
            <a:spAutoFit/>
          </a:bodyPr>
          <a:lstStyle/>
          <a:p>
            <a:endParaRPr lang="en-US" sz="1400" i="1">
              <a:cs typeface="Segoe UI"/>
            </a:endParaRPr>
          </a:p>
        </p:txBody>
      </p:sp>
    </p:spTree>
    <p:custDataLst>
      <p:tags r:id="rId2"/>
    </p:custDataLst>
    <p:extLst>
      <p:ext uri="{BB962C8B-B14F-4D97-AF65-F5344CB8AC3E}">
        <p14:creationId xmlns:p14="http://schemas.microsoft.com/office/powerpoint/2010/main" val="52088459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839816" y="252897"/>
            <a:ext cx="8118591" cy="486099"/>
          </a:xfrm>
        </p:spPr>
        <p:txBody>
          <a:bodyPr>
            <a:normAutofit fontScale="90000"/>
          </a:bodyPr>
          <a:lstStyle/>
          <a:p>
            <a:r>
              <a:rPr lang="en-US">
                <a:solidFill>
                  <a:schemeClr val="bg1"/>
                </a:solidFill>
              </a:rPr>
              <a:t>Accessibility - Paper</a:t>
            </a:r>
          </a:p>
        </p:txBody>
      </p:sp>
      <p:sp>
        <p:nvSpPr>
          <p:cNvPr id="4" name="Rectangle 3">
            <a:extLst>
              <a:ext uri="{FF2B5EF4-FFF2-40B4-BE49-F238E27FC236}">
                <a16:creationId xmlns:a16="http://schemas.microsoft.com/office/drawing/2014/main" id="{E2B65E92-D323-46C4-8BD3-F3067D8E0277}"/>
              </a:ext>
            </a:extLst>
          </p:cNvPr>
          <p:cNvSpPr/>
          <p:nvPr/>
        </p:nvSpPr>
        <p:spPr>
          <a:xfrm>
            <a:off x="571023" y="6258599"/>
            <a:ext cx="8245226" cy="307777"/>
          </a:xfrm>
          <a:prstGeom prst="rect">
            <a:avLst/>
          </a:prstGeom>
        </p:spPr>
        <p:txBody>
          <a:bodyPr wrap="square" lIns="91440" tIns="45720" rIns="91440" bIns="45720" anchor="t">
            <a:spAutoFit/>
          </a:bodyPr>
          <a:lstStyle/>
          <a:p>
            <a:endParaRPr lang="en-US" sz="1400" i="1">
              <a:cs typeface="Segoe UI"/>
            </a:endParaRPr>
          </a:p>
        </p:txBody>
      </p:sp>
      <p:sp>
        <p:nvSpPr>
          <p:cNvPr id="8" name="TextBox 7">
            <a:extLst>
              <a:ext uri="{FF2B5EF4-FFF2-40B4-BE49-F238E27FC236}">
                <a16:creationId xmlns:a16="http://schemas.microsoft.com/office/drawing/2014/main" id="{001A1BD4-30CC-4607-93ED-7B7BB95F82D0}"/>
              </a:ext>
            </a:extLst>
          </p:cNvPr>
          <p:cNvSpPr txBox="1"/>
          <p:nvPr/>
        </p:nvSpPr>
        <p:spPr>
          <a:xfrm>
            <a:off x="697659" y="1793984"/>
            <a:ext cx="8118590" cy="646331"/>
          </a:xfrm>
          <a:prstGeom prst="rect">
            <a:avLst/>
          </a:prstGeom>
          <a:noFill/>
        </p:spPr>
        <p:txBody>
          <a:bodyPr wrap="square" rtlCol="0">
            <a:spAutoFit/>
          </a:bodyPr>
          <a:lstStyle/>
          <a:p>
            <a:pPr marL="285750" indent="-285750">
              <a:buFont typeface="Arial" panose="020B0604020202020204" pitchFamily="34" charset="0"/>
              <a:buChar char="•"/>
            </a:pPr>
            <a:r>
              <a:rPr lang="en-US"/>
              <a:t>Paper can be assigned like other Accommodations in the Student’s Profile</a:t>
            </a:r>
          </a:p>
        </p:txBody>
      </p:sp>
      <p:grpSp>
        <p:nvGrpSpPr>
          <p:cNvPr id="15" name="Group 14">
            <a:extLst>
              <a:ext uri="{FF2B5EF4-FFF2-40B4-BE49-F238E27FC236}">
                <a16:creationId xmlns:a16="http://schemas.microsoft.com/office/drawing/2014/main" id="{C8CB0919-3B9E-98B2-526F-0098A14AB83B}"/>
              </a:ext>
            </a:extLst>
          </p:cNvPr>
          <p:cNvGrpSpPr/>
          <p:nvPr/>
        </p:nvGrpSpPr>
        <p:grpSpPr>
          <a:xfrm>
            <a:off x="170606" y="2611570"/>
            <a:ext cx="8789640" cy="3179630"/>
            <a:chOff x="170606" y="2611570"/>
            <a:chExt cx="8789640" cy="3179630"/>
          </a:xfrm>
        </p:grpSpPr>
        <p:pic>
          <p:nvPicPr>
            <p:cNvPr id="6" name="Picture 5">
              <a:extLst>
                <a:ext uri="{FF2B5EF4-FFF2-40B4-BE49-F238E27FC236}">
                  <a16:creationId xmlns:a16="http://schemas.microsoft.com/office/drawing/2014/main" id="{A6CF0A8A-F6F2-B2CC-DEFF-CEF8A9E3733F}"/>
                </a:ext>
              </a:extLst>
            </p:cNvPr>
            <p:cNvPicPr>
              <a:picLocks noChangeAspect="1"/>
            </p:cNvPicPr>
            <p:nvPr/>
          </p:nvPicPr>
          <p:blipFill>
            <a:blip r:embed="rId5"/>
            <a:stretch>
              <a:fillRect/>
            </a:stretch>
          </p:blipFill>
          <p:spPr>
            <a:xfrm>
              <a:off x="170606" y="2611570"/>
              <a:ext cx="8789640" cy="3179630"/>
            </a:xfrm>
            <a:prstGeom prst="rect">
              <a:avLst/>
            </a:prstGeom>
          </p:spPr>
        </p:pic>
        <p:sp>
          <p:nvSpPr>
            <p:cNvPr id="12" name="Rectangle 11">
              <a:extLst>
                <a:ext uri="{FF2B5EF4-FFF2-40B4-BE49-F238E27FC236}">
                  <a16:creationId xmlns:a16="http://schemas.microsoft.com/office/drawing/2014/main" id="{8361D34E-7B90-8D1A-6E91-D5C7EFB491C6}"/>
                </a:ext>
              </a:extLst>
            </p:cNvPr>
            <p:cNvSpPr/>
            <p:nvPr/>
          </p:nvSpPr>
          <p:spPr>
            <a:xfrm>
              <a:off x="244499" y="4941455"/>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317C0B-6AA3-4F29-9EAB-A272A1CED30D}"/>
                </a:ext>
              </a:extLst>
            </p:cNvPr>
            <p:cNvSpPr/>
            <p:nvPr/>
          </p:nvSpPr>
          <p:spPr>
            <a:xfrm>
              <a:off x="249116" y="5361709"/>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23767B-F490-340E-44E6-95CE8ADE4A8E}"/>
                </a:ext>
              </a:extLst>
            </p:cNvPr>
            <p:cNvSpPr/>
            <p:nvPr/>
          </p:nvSpPr>
          <p:spPr>
            <a:xfrm>
              <a:off x="239880" y="5590310"/>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73219762"/>
      </p:ext>
    </p:extLst>
  </p:cSld>
  <p:clrMapOvr>
    <a:masterClrMapping/>
  </p:clrMapOvr>
  <p:extLst>
    <p:ext uri="{6950BFC3-D8DA-4A85-94F7-54DA5524770B}">
      <p188:commentRel xmlns:p188="http://schemas.microsoft.com/office/powerpoint/2018/8/main" r:id="rId4"/>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E50B-220D-41A9-A373-3F04C01B0BD5}"/>
              </a:ext>
            </a:extLst>
          </p:cNvPr>
          <p:cNvSpPr>
            <a:spLocks noGrp="1"/>
          </p:cNvSpPr>
          <p:nvPr>
            <p:ph type="title"/>
          </p:nvPr>
        </p:nvSpPr>
        <p:spPr>
          <a:xfrm>
            <a:off x="457200" y="31755"/>
            <a:ext cx="8229600" cy="1143000"/>
          </a:xfrm>
        </p:spPr>
        <p:txBody>
          <a:bodyPr>
            <a:normAutofit fontScale="90000"/>
          </a:bodyPr>
          <a:lstStyle/>
          <a:p>
            <a:r>
              <a:rPr lang="en-US">
                <a:solidFill>
                  <a:schemeClr val="bg1"/>
                </a:solidFill>
              </a:rPr>
              <a:t>Accessibility in the </a:t>
            </a:r>
            <a:br>
              <a:rPr lang="en-US"/>
            </a:br>
            <a:r>
              <a:rPr lang="en-US">
                <a:solidFill>
                  <a:schemeClr val="bg1"/>
                </a:solidFill>
              </a:rPr>
              <a:t>NSCAS Platform</a:t>
            </a:r>
          </a:p>
        </p:txBody>
      </p:sp>
      <p:sp>
        <p:nvSpPr>
          <p:cNvPr id="3" name="Text Placeholder 2">
            <a:extLst>
              <a:ext uri="{FF2B5EF4-FFF2-40B4-BE49-F238E27FC236}">
                <a16:creationId xmlns:a16="http://schemas.microsoft.com/office/drawing/2014/main" id="{1FAE11CB-A4F2-4273-935C-1298F50CCF38}"/>
              </a:ext>
            </a:extLst>
          </p:cNvPr>
          <p:cNvSpPr>
            <a:spLocks noGrp="1"/>
          </p:cNvSpPr>
          <p:nvPr>
            <p:ph type="body" idx="1"/>
          </p:nvPr>
        </p:nvSpPr>
        <p:spPr/>
        <p:txBody>
          <a:bodyPr>
            <a:normAutofit fontScale="55000" lnSpcReduction="20000"/>
          </a:bodyPr>
          <a:lstStyle/>
          <a:p>
            <a:endParaRPr lang="en-US" sz="8000"/>
          </a:p>
          <a:p>
            <a:pPr marL="457200" lvl="1" indent="0">
              <a:buNone/>
            </a:pPr>
            <a:endParaRPr lang="en-US"/>
          </a:p>
        </p:txBody>
      </p:sp>
      <p:sp>
        <p:nvSpPr>
          <p:cNvPr id="7" name="Content Placeholder 6">
            <a:extLst>
              <a:ext uri="{FF2B5EF4-FFF2-40B4-BE49-F238E27FC236}">
                <a16:creationId xmlns:a16="http://schemas.microsoft.com/office/drawing/2014/main" id="{0F75E9AC-DA10-45EE-9CF2-079013DB76EC}"/>
              </a:ext>
            </a:extLst>
          </p:cNvPr>
          <p:cNvSpPr>
            <a:spLocks noGrp="1"/>
          </p:cNvSpPr>
          <p:nvPr>
            <p:ph sz="half" idx="2"/>
          </p:nvPr>
        </p:nvSpPr>
        <p:spPr>
          <a:xfrm>
            <a:off x="239225" y="1670172"/>
            <a:ext cx="3967015" cy="3951287"/>
          </a:xfrm>
        </p:spPr>
        <p:txBody>
          <a:bodyPr vert="horz" lIns="91440" tIns="45720" rIns="91440" bIns="45720" rtlCol="0" anchor="t">
            <a:noAutofit/>
          </a:bodyPr>
          <a:lstStyle/>
          <a:p>
            <a:pPr marL="0" indent="0">
              <a:buNone/>
            </a:pPr>
            <a:r>
              <a:rPr lang="en-US" sz="1800" b="1"/>
              <a:t>Non-embedded Universal Tools</a:t>
            </a:r>
          </a:p>
          <a:p>
            <a:pPr>
              <a:buFont typeface="Wingdings" panose="05000000000000000000" pitchFamily="2" charset="2"/>
              <a:buChar char="q"/>
            </a:pPr>
            <a:r>
              <a:rPr lang="en-US" sz="1800"/>
              <a:t>Alternate location</a:t>
            </a:r>
          </a:p>
          <a:p>
            <a:pPr>
              <a:buFont typeface="Wingdings" panose="05000000000000000000" pitchFamily="2" charset="2"/>
              <a:buChar char="q"/>
            </a:pPr>
            <a:r>
              <a:rPr lang="en-US" sz="1800"/>
              <a:t>Directions</a:t>
            </a:r>
          </a:p>
          <a:p>
            <a:pPr>
              <a:buFont typeface="Wingdings" panose="05000000000000000000" pitchFamily="2" charset="2"/>
              <a:buChar char="q"/>
            </a:pPr>
            <a:r>
              <a:rPr lang="en-US" sz="1800"/>
              <a:t>Flexible scheduling</a:t>
            </a:r>
          </a:p>
          <a:p>
            <a:pPr>
              <a:buFont typeface="Wingdings" panose="05000000000000000000" pitchFamily="2" charset="2"/>
              <a:buChar char="q"/>
            </a:pPr>
            <a:r>
              <a:rPr lang="en-US" sz="1800"/>
              <a:t>Noise buffer/Headphones</a:t>
            </a:r>
          </a:p>
          <a:p>
            <a:pPr>
              <a:buFont typeface="Wingdings" panose="05000000000000000000" pitchFamily="2" charset="2"/>
              <a:buChar char="q"/>
            </a:pPr>
            <a:r>
              <a:rPr lang="en-US" sz="1800"/>
              <a:t>Redirection</a:t>
            </a:r>
          </a:p>
          <a:p>
            <a:pPr>
              <a:buFont typeface="Wingdings" panose="05000000000000000000" pitchFamily="2" charset="2"/>
              <a:buChar char="q"/>
            </a:pPr>
            <a:r>
              <a:rPr lang="en-US" sz="1800"/>
              <a:t>Scratch paper</a:t>
            </a:r>
          </a:p>
          <a:p>
            <a:pPr>
              <a:buFont typeface="Wingdings" panose="05000000000000000000" pitchFamily="2" charset="2"/>
              <a:buChar char="q"/>
            </a:pPr>
            <a:r>
              <a:rPr lang="en-US" sz="1800"/>
              <a:t>Read aloud</a:t>
            </a:r>
          </a:p>
          <a:p>
            <a:pPr marL="0" indent="0">
              <a:buNone/>
            </a:pPr>
            <a:endParaRPr lang="en-US" sz="2000" b="1"/>
          </a:p>
          <a:p>
            <a:pPr marL="0" indent="0">
              <a:buNone/>
            </a:pPr>
            <a:endParaRPr lang="en-US" sz="2000" b="1"/>
          </a:p>
          <a:p>
            <a:pPr marL="0" indent="0">
              <a:buNone/>
            </a:pPr>
            <a:r>
              <a:rPr lang="en-US" sz="1800" b="1"/>
              <a:t>Non-embedded Linguistic Supports</a:t>
            </a:r>
          </a:p>
          <a:p>
            <a:pPr>
              <a:buFont typeface="Wingdings" panose="05000000000000000000" pitchFamily="2" charset="2"/>
              <a:buChar char="q"/>
            </a:pPr>
            <a:r>
              <a:rPr lang="en-US" sz="1800"/>
              <a:t>Bilingual dictionary</a:t>
            </a:r>
          </a:p>
          <a:p>
            <a:pPr>
              <a:buFont typeface="Wingdings" panose="05000000000000000000" pitchFamily="2" charset="2"/>
              <a:buChar char="q"/>
            </a:pPr>
            <a:r>
              <a:rPr lang="en-US" sz="1800"/>
              <a:t>Native language translation</a:t>
            </a:r>
          </a:p>
          <a:p>
            <a:endParaRPr lang="en-US" sz="2000"/>
          </a:p>
        </p:txBody>
      </p:sp>
      <p:sp>
        <p:nvSpPr>
          <p:cNvPr id="9" name="Content Placeholder 8">
            <a:extLst>
              <a:ext uri="{FF2B5EF4-FFF2-40B4-BE49-F238E27FC236}">
                <a16:creationId xmlns:a16="http://schemas.microsoft.com/office/drawing/2014/main" id="{4AF45F05-25C1-4E2E-95C8-C4BF4545F28F}"/>
              </a:ext>
            </a:extLst>
          </p:cNvPr>
          <p:cNvSpPr>
            <a:spLocks noGrp="1"/>
          </p:cNvSpPr>
          <p:nvPr>
            <p:ph sz="quarter" idx="4"/>
          </p:nvPr>
        </p:nvSpPr>
        <p:spPr>
          <a:xfrm>
            <a:off x="4497387" y="1670173"/>
            <a:ext cx="4572471" cy="3951288"/>
          </a:xfrm>
        </p:spPr>
        <p:txBody>
          <a:bodyPr vert="horz" lIns="91440" tIns="45720" rIns="91440" bIns="45720" rtlCol="0" anchor="t">
            <a:normAutofit fontScale="25000" lnSpcReduction="20000"/>
          </a:bodyPr>
          <a:lstStyle/>
          <a:p>
            <a:pPr marL="0" lvl="0" indent="0">
              <a:buNone/>
            </a:pPr>
            <a:r>
              <a:rPr lang="en-US" sz="6600" b="1">
                <a:solidFill>
                  <a:srgbClr val="1F1646"/>
                </a:solidFill>
              </a:rPr>
              <a:t>Embedded Linguistic Supports/ Accommodations</a:t>
            </a:r>
            <a:endParaRPr lang="en-US" sz="6600">
              <a:solidFill>
                <a:srgbClr val="1F1646"/>
              </a:solidFill>
            </a:endParaRPr>
          </a:p>
          <a:p>
            <a:pPr lvl="0">
              <a:buFont typeface="Wingdings" panose="05000000000000000000" pitchFamily="2" charset="2"/>
              <a:buChar char="q"/>
            </a:pPr>
            <a:r>
              <a:rPr lang="en-US" sz="6600">
                <a:solidFill>
                  <a:srgbClr val="1F1646"/>
                </a:solidFill>
              </a:rPr>
              <a:t>Text to Speech English (Accommodation) </a:t>
            </a:r>
          </a:p>
          <a:p>
            <a:pPr>
              <a:buFont typeface="Wingdings" panose="05000000000000000000" pitchFamily="2" charset="2"/>
              <a:buChar char="q"/>
            </a:pPr>
            <a:r>
              <a:rPr lang="en-US" sz="6600">
                <a:solidFill>
                  <a:srgbClr val="1F1646"/>
                </a:solidFill>
              </a:rPr>
              <a:t>Text to Speech Spanish (Accommodation)</a:t>
            </a:r>
          </a:p>
          <a:p>
            <a:pPr>
              <a:buFont typeface="Wingdings" panose="05000000000000000000" pitchFamily="2" charset="2"/>
              <a:buChar char="q"/>
            </a:pPr>
            <a:r>
              <a:rPr lang="en-US" sz="6600">
                <a:solidFill>
                  <a:srgbClr val="1F1646"/>
                </a:solidFill>
              </a:rPr>
              <a:t>Text to Speech English         (Designated Feature) </a:t>
            </a:r>
          </a:p>
          <a:p>
            <a:pPr>
              <a:buFont typeface="Wingdings" panose="05000000000000000000" pitchFamily="2" charset="2"/>
              <a:buChar char="q"/>
            </a:pPr>
            <a:r>
              <a:rPr lang="en-US" sz="6600">
                <a:solidFill>
                  <a:srgbClr val="1F1646"/>
                </a:solidFill>
              </a:rPr>
              <a:t>Text to Speech Spanish      (Designated Feature)</a:t>
            </a:r>
          </a:p>
          <a:p>
            <a:pPr>
              <a:buFont typeface="Wingdings" panose="05000000000000000000" pitchFamily="2" charset="2"/>
              <a:buChar char="q"/>
            </a:pPr>
            <a:r>
              <a:rPr lang="en-US" sz="6600"/>
              <a:t>Calculator</a:t>
            </a:r>
          </a:p>
          <a:p>
            <a:pPr marL="0" indent="0">
              <a:buNone/>
            </a:pPr>
            <a:endParaRPr lang="en-US" sz="8000" b="1"/>
          </a:p>
          <a:p>
            <a:pPr marL="0" indent="0">
              <a:buNone/>
            </a:pPr>
            <a:r>
              <a:rPr lang="en-US" sz="6600" b="1"/>
              <a:t>Non-embedded Accommodations </a:t>
            </a:r>
          </a:p>
          <a:p>
            <a:pPr>
              <a:buFont typeface="Wingdings" panose="05000000000000000000" pitchFamily="2" charset="2"/>
              <a:buChar char="q"/>
            </a:pPr>
            <a:r>
              <a:rPr lang="en-US" sz="6600"/>
              <a:t>Assistive Technology </a:t>
            </a:r>
          </a:p>
          <a:p>
            <a:pPr>
              <a:buFont typeface="Wingdings" panose="05000000000000000000" pitchFamily="2" charset="2"/>
              <a:buChar char="q"/>
            </a:pPr>
            <a:r>
              <a:rPr lang="en-US" sz="6600"/>
              <a:t>Mathematical Support</a:t>
            </a:r>
          </a:p>
          <a:p>
            <a:pPr>
              <a:buFont typeface="Wingdings" panose="05000000000000000000" pitchFamily="2" charset="2"/>
              <a:buChar char="q"/>
            </a:pPr>
            <a:r>
              <a:rPr lang="en-US" sz="6600"/>
              <a:t>Specialized presentation of test</a:t>
            </a:r>
          </a:p>
          <a:p>
            <a:pPr>
              <a:buFont typeface="Wingdings" panose="05000000000000000000" pitchFamily="2" charset="2"/>
              <a:buChar char="q"/>
            </a:pPr>
            <a:r>
              <a:rPr lang="en-US" sz="6600"/>
              <a:t>Scribe</a:t>
            </a:r>
          </a:p>
          <a:p>
            <a:pPr>
              <a:buFont typeface="Wingdings" panose="05000000000000000000" pitchFamily="2" charset="2"/>
              <a:buChar char="q"/>
            </a:pPr>
            <a:r>
              <a:rPr lang="en-US" sz="6600"/>
              <a:t>Setting</a:t>
            </a:r>
          </a:p>
          <a:p>
            <a:endParaRPr lang="en-US"/>
          </a:p>
        </p:txBody>
      </p:sp>
    </p:spTree>
    <p:custDataLst>
      <p:tags r:id="rId1"/>
    </p:custDataLst>
    <p:extLst>
      <p:ext uri="{BB962C8B-B14F-4D97-AF65-F5344CB8AC3E}">
        <p14:creationId xmlns:p14="http://schemas.microsoft.com/office/powerpoint/2010/main" val="3451818131"/>
      </p:ext>
    </p:extLst>
  </p:cSld>
  <p:clrMapOvr>
    <a:masterClrMapping/>
  </p:clrMapOvr>
  <p:extLst>
    <p:ext uri="{6950BFC3-D8DA-4A85-94F7-54DA5524770B}">
      <p188:commentRel xmlns:p188="http://schemas.microsoft.com/office/powerpoint/2018/8/main" r:id="rId4"/>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rPr>
              <a:t>Testing Location</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629200" cy="393954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333333"/>
                </a:solidFill>
              </a:rPr>
              <a:t>Off-site Testing</a:t>
            </a:r>
            <a:endParaRPr lang="en-US" sz="2400">
              <a:solidFill>
                <a:srgbClr val="1F1646"/>
              </a:solidFill>
            </a:endParaRPr>
          </a:p>
          <a:p>
            <a:pPr marL="800100" lvl="1" indent="-342900">
              <a:buFont typeface="Arial"/>
              <a:buChar char="•"/>
            </a:pPr>
            <a:r>
              <a:rPr lang="en-US" sz="2000">
                <a:solidFill>
                  <a:srgbClr val="333333"/>
                </a:solidFill>
              </a:rPr>
              <a:t>Testing Location = district and school of attendance or enrolled.</a:t>
            </a:r>
          </a:p>
          <a:p>
            <a:pPr marL="800100" lvl="1" indent="-342900">
              <a:buFont typeface="Arial"/>
              <a:buChar char="•"/>
            </a:pPr>
            <a:r>
              <a:rPr lang="en-US" sz="2000">
                <a:solidFill>
                  <a:srgbClr val="333333"/>
                </a:solidFill>
              </a:rPr>
              <a:t>Students testing at different buildings can be easily assigned a Testing Location during Registration. </a:t>
            </a:r>
          </a:p>
          <a:p>
            <a:pPr marL="1257300" lvl="2" indent="-342900">
              <a:buFont typeface="Arial"/>
              <a:buChar char="•"/>
            </a:pPr>
            <a:r>
              <a:rPr lang="en-US" sz="2000">
                <a:solidFill>
                  <a:srgbClr val="333333"/>
                </a:solidFill>
              </a:rPr>
              <a:t>Ex. External Programs</a:t>
            </a:r>
          </a:p>
          <a:p>
            <a:pPr marL="800100" lvl="1" indent="-342900">
              <a:buFont typeface="Arial"/>
              <a:buChar char="•"/>
            </a:pPr>
            <a:r>
              <a:rPr lang="en-US" sz="2000">
                <a:solidFill>
                  <a:srgbClr val="333333"/>
                </a:solidFill>
              </a:rPr>
              <a:t>Proctors at these alternate locations can access test tickets to test students.</a:t>
            </a:r>
          </a:p>
          <a:p>
            <a:pPr marL="800100" lvl="1" indent="-342900">
              <a:buFont typeface="Arial"/>
              <a:buChar char="•"/>
            </a:pPr>
            <a:endParaRPr lang="en-US" sz="2000">
              <a:solidFill>
                <a:srgbClr val="333333"/>
              </a:solidFill>
              <a:latin typeface="Century Gothic"/>
            </a:endParaRPr>
          </a:p>
          <a:p>
            <a:endParaRPr lang="en-US">
              <a:solidFill>
                <a:srgbClr val="1F1646"/>
              </a:solidFill>
              <a:latin typeface="Century Gothic"/>
            </a:endParaRPr>
          </a:p>
          <a:p>
            <a:pPr lvl="1" indent="-342900">
              <a:buFont typeface="Arial"/>
              <a:buChar char="•"/>
            </a:pPr>
            <a:endParaRPr lang="en-US" sz="2400">
              <a:solidFill>
                <a:srgbClr val="337AB7"/>
              </a:solidFill>
              <a:latin typeface="Helvetica Neue"/>
            </a:endParaRPr>
          </a:p>
          <a:p>
            <a:pPr lvl="1">
              <a:buFont typeface="Arial"/>
              <a:buChar char="•"/>
            </a:pPr>
            <a:endParaRPr lang="en-US" sz="2400">
              <a:solidFill>
                <a:srgbClr val="337AB7"/>
              </a:solidFill>
              <a:latin typeface="Century Gothic"/>
            </a:endParaRPr>
          </a:p>
        </p:txBody>
      </p:sp>
    </p:spTree>
    <p:custDataLst>
      <p:tags r:id="rId1"/>
    </p:custDataLst>
    <p:extLst>
      <p:ext uri="{BB962C8B-B14F-4D97-AF65-F5344CB8AC3E}">
        <p14:creationId xmlns:p14="http://schemas.microsoft.com/office/powerpoint/2010/main" val="84794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rPr>
              <a:t>Testing Location</a:t>
            </a:r>
          </a:p>
        </p:txBody>
      </p:sp>
      <p:grpSp>
        <p:nvGrpSpPr>
          <p:cNvPr id="7" name="Group 6">
            <a:extLst>
              <a:ext uri="{FF2B5EF4-FFF2-40B4-BE49-F238E27FC236}">
                <a16:creationId xmlns:a16="http://schemas.microsoft.com/office/drawing/2014/main" id="{F41B2966-880B-16FC-6371-7653F348A1BA}"/>
              </a:ext>
            </a:extLst>
          </p:cNvPr>
          <p:cNvGrpSpPr/>
          <p:nvPr/>
        </p:nvGrpSpPr>
        <p:grpSpPr>
          <a:xfrm>
            <a:off x="238166" y="2068946"/>
            <a:ext cx="8667668" cy="3230129"/>
            <a:chOff x="238166" y="2068946"/>
            <a:chExt cx="8667668" cy="3230129"/>
          </a:xfrm>
        </p:grpSpPr>
        <p:pic>
          <p:nvPicPr>
            <p:cNvPr id="3" name="Picture 2">
              <a:extLst>
                <a:ext uri="{FF2B5EF4-FFF2-40B4-BE49-F238E27FC236}">
                  <a16:creationId xmlns:a16="http://schemas.microsoft.com/office/drawing/2014/main" id="{DE691D0B-0DAD-01B4-1BB3-C082FF510053}"/>
                </a:ext>
              </a:extLst>
            </p:cNvPr>
            <p:cNvPicPr>
              <a:picLocks noChangeAspect="1"/>
            </p:cNvPicPr>
            <p:nvPr/>
          </p:nvPicPr>
          <p:blipFill>
            <a:blip r:embed="rId5"/>
            <a:stretch>
              <a:fillRect/>
            </a:stretch>
          </p:blipFill>
          <p:spPr>
            <a:xfrm>
              <a:off x="238166" y="2068946"/>
              <a:ext cx="8667668" cy="3230129"/>
            </a:xfrm>
            <a:prstGeom prst="rect">
              <a:avLst/>
            </a:prstGeom>
          </p:spPr>
        </p:pic>
        <p:sp>
          <p:nvSpPr>
            <p:cNvPr id="5" name="Rectangle 4">
              <a:extLst>
                <a:ext uri="{FF2B5EF4-FFF2-40B4-BE49-F238E27FC236}">
                  <a16:creationId xmlns:a16="http://schemas.microsoft.com/office/drawing/2014/main" id="{FBFE4766-5590-E5B4-2858-3EDFD05A8205}"/>
                </a:ext>
              </a:extLst>
            </p:cNvPr>
            <p:cNvSpPr/>
            <p:nvPr/>
          </p:nvSpPr>
          <p:spPr>
            <a:xfrm>
              <a:off x="293582" y="4100944"/>
              <a:ext cx="2163289" cy="38792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49766092"/>
      </p:ext>
    </p:extLst>
  </p:cSld>
  <p:clrMapOvr>
    <a:masterClrMapping/>
  </p:clrMapOvr>
  <p:extLst>
    <p:ext uri="{6950BFC3-D8DA-4A85-94F7-54DA5524770B}">
      <p188:commentRel xmlns:p188="http://schemas.microsoft.com/office/powerpoint/2018/8/main" r:id="rId4"/>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t>NSCAS Assessment Management</a:t>
            </a:r>
            <a:br>
              <a:rPr lang="en-US"/>
            </a:br>
            <a:br>
              <a:rPr lang="en-US"/>
            </a:br>
            <a:r>
              <a:rPr lang="en-US"/>
              <a:t>Not Tested Codes</a:t>
            </a:r>
          </a:p>
        </p:txBody>
      </p:sp>
    </p:spTree>
    <p:custDataLst>
      <p:tags r:id="rId1"/>
    </p:custDataLst>
    <p:extLst>
      <p:ext uri="{BB962C8B-B14F-4D97-AF65-F5344CB8AC3E}">
        <p14:creationId xmlns:p14="http://schemas.microsoft.com/office/powerpoint/2010/main" val="2759450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Not Tested Codes</a:t>
            </a:r>
          </a:p>
        </p:txBody>
      </p:sp>
      <p:sp>
        <p:nvSpPr>
          <p:cNvPr id="3" name="TextBox 2">
            <a:extLst>
              <a:ext uri="{FF2B5EF4-FFF2-40B4-BE49-F238E27FC236}">
                <a16:creationId xmlns:a16="http://schemas.microsoft.com/office/drawing/2014/main" id="{E726F622-A864-4982-A790-DAE0B1689091}"/>
              </a:ext>
            </a:extLst>
          </p:cNvPr>
          <p:cNvSpPr txBox="1"/>
          <p:nvPr/>
        </p:nvSpPr>
        <p:spPr>
          <a:xfrm>
            <a:off x="562386" y="1722877"/>
            <a:ext cx="8287146" cy="4216539"/>
          </a:xfrm>
          <a:prstGeom prst="rect">
            <a:avLst/>
          </a:prstGeom>
          <a:noFill/>
        </p:spPr>
        <p:txBody>
          <a:bodyPr wrap="square" lIns="91440" tIns="45720" rIns="91440" bIns="45720" rtlCol="0" anchor="t">
            <a:spAutoFit/>
          </a:bodyPr>
          <a:lstStyle/>
          <a:p>
            <a:endParaRPr lang="en-US">
              <a:highlight>
                <a:srgbClr val="FFFF00"/>
              </a:highlight>
            </a:endParaRPr>
          </a:p>
          <a:p>
            <a:endParaRPr lang="en-US">
              <a:highlight>
                <a:srgbClr val="FFFF00"/>
              </a:highlight>
            </a:endParaRPr>
          </a:p>
          <a:p>
            <a:endParaRPr lang="en-US">
              <a:highlight>
                <a:srgbClr val="FFFF00"/>
              </a:highlight>
            </a:endParaRPr>
          </a:p>
          <a:p>
            <a:endParaRPr lang="en-US">
              <a:highlight>
                <a:srgbClr val="FFFF00"/>
              </a:highlight>
            </a:endParaRPr>
          </a:p>
          <a:p>
            <a:endParaRPr lang="en-US">
              <a:highlight>
                <a:srgbClr val="FFFF00"/>
              </a:highlight>
            </a:endParaRPr>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a:p>
          <a:p>
            <a:endParaRPr lang="en-US"/>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graphicFrame>
        <p:nvGraphicFramePr>
          <p:cNvPr id="6" name="Table 5">
            <a:extLst>
              <a:ext uri="{FF2B5EF4-FFF2-40B4-BE49-F238E27FC236}">
                <a16:creationId xmlns:a16="http://schemas.microsoft.com/office/drawing/2014/main" id="{49000C48-BF1E-418B-BF82-6ED9F2DD7299}"/>
              </a:ext>
            </a:extLst>
          </p:cNvPr>
          <p:cNvGraphicFramePr>
            <a:graphicFrameLocks noGrp="1"/>
          </p:cNvGraphicFramePr>
          <p:nvPr>
            <p:extLst>
              <p:ext uri="{D42A27DB-BD31-4B8C-83A1-F6EECF244321}">
                <p14:modId xmlns:p14="http://schemas.microsoft.com/office/powerpoint/2010/main" val="993219678"/>
              </p:ext>
            </p:extLst>
          </p:nvPr>
        </p:nvGraphicFramePr>
        <p:xfrm>
          <a:off x="356461" y="1585495"/>
          <a:ext cx="8653439" cy="4551657"/>
        </p:xfrm>
        <a:graphic>
          <a:graphicData uri="http://schemas.openxmlformats.org/drawingml/2006/table">
            <a:tbl>
              <a:tblPr firstRow="1" bandRow="1">
                <a:tableStyleId>{5C22544A-7EE6-4342-B048-85BDC9FD1C3A}</a:tableStyleId>
              </a:tblPr>
              <a:tblGrid>
                <a:gridCol w="781461">
                  <a:extLst>
                    <a:ext uri="{9D8B030D-6E8A-4147-A177-3AD203B41FA5}">
                      <a16:colId xmlns:a16="http://schemas.microsoft.com/office/drawing/2014/main" val="1498139095"/>
                    </a:ext>
                  </a:extLst>
                </a:gridCol>
                <a:gridCol w="2201028">
                  <a:extLst>
                    <a:ext uri="{9D8B030D-6E8A-4147-A177-3AD203B41FA5}">
                      <a16:colId xmlns:a16="http://schemas.microsoft.com/office/drawing/2014/main" val="1244874156"/>
                    </a:ext>
                  </a:extLst>
                </a:gridCol>
                <a:gridCol w="5670950">
                  <a:extLst>
                    <a:ext uri="{9D8B030D-6E8A-4147-A177-3AD203B41FA5}">
                      <a16:colId xmlns:a16="http://schemas.microsoft.com/office/drawing/2014/main" val="3934180858"/>
                    </a:ext>
                  </a:extLst>
                </a:gridCol>
              </a:tblGrid>
              <a:tr h="497817">
                <a:tc>
                  <a:txBody>
                    <a:bodyPr/>
                    <a:lstStyle/>
                    <a:p>
                      <a:r>
                        <a:rPr lang="en-US" sz="1400"/>
                        <a:t>Code</a:t>
                      </a:r>
                    </a:p>
                  </a:txBody>
                  <a:tcPr/>
                </a:tc>
                <a:tc>
                  <a:txBody>
                    <a:bodyPr/>
                    <a:lstStyle/>
                    <a:p>
                      <a:r>
                        <a:rPr lang="en-US" sz="1400"/>
                        <a:t>Description</a:t>
                      </a:r>
                    </a:p>
                  </a:txBody>
                  <a:tcPr/>
                </a:tc>
                <a:tc>
                  <a:txBody>
                    <a:bodyPr/>
                    <a:lstStyle/>
                    <a:p>
                      <a:r>
                        <a:rPr lang="en-US" sz="1400"/>
                        <a:t>Explanation of Use</a:t>
                      </a:r>
                    </a:p>
                  </a:txBody>
                  <a:tcPr/>
                </a:tc>
                <a:extLst>
                  <a:ext uri="{0D108BD9-81ED-4DB2-BD59-A6C34878D82A}">
                    <a16:rowId xmlns:a16="http://schemas.microsoft.com/office/drawing/2014/main" val="1827267531"/>
                  </a:ext>
                </a:extLst>
              </a:tr>
              <a:tr h="497817">
                <a:tc>
                  <a:txBody>
                    <a:bodyPr/>
                    <a:lstStyle/>
                    <a:p>
                      <a:r>
                        <a:rPr lang="en-US" sz="1400">
                          <a:latin typeface="+mn-lt"/>
                        </a:rPr>
                        <a:t>ALT</a:t>
                      </a:r>
                    </a:p>
                  </a:txBody>
                  <a:tcPr/>
                </a:tc>
                <a:tc>
                  <a:txBody>
                    <a:bodyPr/>
                    <a:lstStyle/>
                    <a:p>
                      <a:r>
                        <a:rPr lang="en-US" sz="1400">
                          <a:latin typeface="+mn-lt"/>
                        </a:rPr>
                        <a:t>NSCAS Alternate Assessment</a:t>
                      </a:r>
                    </a:p>
                  </a:txBody>
                  <a:tcPr/>
                </a:tc>
                <a:tc>
                  <a:txBody>
                    <a:bodyPr/>
                    <a:lstStyle/>
                    <a:p>
                      <a:pPr marL="0" marR="0">
                        <a:spcBef>
                          <a:spcPts val="0"/>
                        </a:spcBef>
                        <a:spcAft>
                          <a:spcPts val="0"/>
                        </a:spcAft>
                      </a:pPr>
                      <a:r>
                        <a:rPr lang="en-US" sz="1400">
                          <a:latin typeface="+mn-lt"/>
                          <a:ea typeface="Calibri" panose="020F0502020204030204" pitchFamily="34" charset="0"/>
                          <a:cs typeface="Calibri"/>
                        </a:rPr>
                        <a:t> </a:t>
                      </a:r>
                      <a:r>
                        <a:rPr lang="en-US" sz="1400">
                          <a:effectLst/>
                          <a:latin typeface="+mn-lt"/>
                          <a:ea typeface="Calibri" panose="020F0502020204030204" pitchFamily="34" charset="0"/>
                          <a:cs typeface="Calibri"/>
                        </a:rPr>
                        <a:t> Student participated in the alternate assessment.</a:t>
                      </a:r>
                    </a:p>
                  </a:txBody>
                  <a:tcPr marL="0" marR="0" marT="0" marB="0" anchor="ctr"/>
                </a:tc>
                <a:extLst>
                  <a:ext uri="{0D108BD9-81ED-4DB2-BD59-A6C34878D82A}">
                    <a16:rowId xmlns:a16="http://schemas.microsoft.com/office/drawing/2014/main" val="1642081094"/>
                  </a:ext>
                </a:extLst>
              </a:tr>
              <a:tr h="497817">
                <a:tc>
                  <a:txBody>
                    <a:bodyPr/>
                    <a:lstStyle/>
                    <a:p>
                      <a:r>
                        <a:rPr lang="en-US" sz="1400">
                          <a:latin typeface="+mn-lt"/>
                        </a:rPr>
                        <a:t>EMW</a:t>
                      </a:r>
                    </a:p>
                  </a:txBody>
                  <a:tcPr/>
                </a:tc>
                <a:tc>
                  <a:txBody>
                    <a:bodyPr/>
                    <a:lstStyle/>
                    <a:p>
                      <a:r>
                        <a:rPr lang="en-US" sz="1400">
                          <a:latin typeface="+mn-lt"/>
                        </a:rPr>
                        <a:t>Emergency Medical Waiver</a:t>
                      </a:r>
                    </a:p>
                  </a:txBody>
                  <a:tcPr/>
                </a:tc>
                <a:tc>
                  <a:txBody>
                    <a:bodyPr/>
                    <a:lstStyle/>
                    <a:p>
                      <a:r>
                        <a:rPr lang="en-US" sz="1400" kern="1200">
                          <a:solidFill>
                            <a:schemeClr val="dk1"/>
                          </a:solidFill>
                          <a:effectLst/>
                          <a:latin typeface="+mn-lt"/>
                          <a:ea typeface="+mn-ea"/>
                          <a:cs typeface="+mn-cs"/>
                        </a:rPr>
                        <a:t>Student was not tested due to a medical emergency. Requires NDE approval.</a:t>
                      </a:r>
                      <a:endParaRPr lang="en-US"/>
                    </a:p>
                  </a:txBody>
                  <a:tcPr/>
                </a:tc>
                <a:extLst>
                  <a:ext uri="{0D108BD9-81ED-4DB2-BD59-A6C34878D82A}">
                    <a16:rowId xmlns:a16="http://schemas.microsoft.com/office/drawing/2014/main" val="4242702614"/>
                  </a:ext>
                </a:extLst>
              </a:tr>
              <a:tr h="497817">
                <a:tc>
                  <a:txBody>
                    <a:bodyPr/>
                    <a:lstStyle/>
                    <a:p>
                      <a:r>
                        <a:rPr lang="en-US" sz="1400">
                          <a:latin typeface="+mn-lt"/>
                        </a:rPr>
                        <a:t>EXP</a:t>
                      </a:r>
                    </a:p>
                  </a:txBody>
                  <a:tcPr/>
                </a:tc>
                <a:tc>
                  <a:txBody>
                    <a:bodyPr/>
                    <a:lstStyle/>
                    <a:p>
                      <a:r>
                        <a:rPr lang="en-US" sz="1400">
                          <a:latin typeface="+mn-lt"/>
                        </a:rPr>
                        <a:t>Exception</a:t>
                      </a:r>
                    </a:p>
                  </a:txBody>
                  <a:tcPr/>
                </a:tc>
                <a:tc>
                  <a:txBody>
                    <a:bodyPr/>
                    <a:lstStyle/>
                    <a:p>
                      <a:r>
                        <a:rPr lang="en-US" sz="1400" kern="1200">
                          <a:solidFill>
                            <a:schemeClr val="dk1"/>
                          </a:solidFill>
                          <a:effectLst/>
                          <a:latin typeface="+mn-lt"/>
                          <a:ea typeface="+mn-ea"/>
                          <a:cs typeface="+mn-cs"/>
                        </a:rPr>
                        <a:t>Student exempt from testing due to circumstances, such as student requiring an unavailable accommodation;  student is attending an out-of-state facility; or testing irregularities. Requires NDE approval.</a:t>
                      </a:r>
                      <a:endParaRPr lang="en-US" sz="1400">
                        <a:latin typeface="+mn-lt"/>
                      </a:endParaRPr>
                    </a:p>
                  </a:txBody>
                  <a:tcPr/>
                </a:tc>
                <a:extLst>
                  <a:ext uri="{0D108BD9-81ED-4DB2-BD59-A6C34878D82A}">
                    <a16:rowId xmlns:a16="http://schemas.microsoft.com/office/drawing/2014/main" val="272727697"/>
                  </a:ext>
                </a:extLst>
              </a:tr>
              <a:tr h="497817">
                <a:tc>
                  <a:txBody>
                    <a:bodyPr/>
                    <a:lstStyle/>
                    <a:p>
                      <a:r>
                        <a:rPr lang="en-US" sz="1400">
                          <a:latin typeface="+mn-lt"/>
                        </a:rPr>
                        <a:t>FTE</a:t>
                      </a:r>
                    </a:p>
                  </a:txBody>
                  <a:tcPr/>
                </a:tc>
                <a:tc>
                  <a:txBody>
                    <a:bodyPr/>
                    <a:lstStyle/>
                    <a:p>
                      <a:r>
                        <a:rPr lang="en-US" sz="1400">
                          <a:latin typeface="+mn-lt"/>
                        </a:rPr>
                        <a:t>Not Full Time</a:t>
                      </a:r>
                    </a:p>
                  </a:txBody>
                  <a:tcPr/>
                </a:tc>
                <a:tc>
                  <a:txBody>
                    <a:bodyPr/>
                    <a:lstStyle/>
                    <a:p>
                      <a:r>
                        <a:rPr lang="en-US" sz="1400">
                          <a:latin typeface="+mn-lt"/>
                        </a:rPr>
                        <a:t>Full-Time Equivalency is less than 51% so the student is excluded  from testing. NDE will verify.</a:t>
                      </a:r>
                    </a:p>
                  </a:txBody>
                  <a:tcPr/>
                </a:tc>
                <a:extLst>
                  <a:ext uri="{0D108BD9-81ED-4DB2-BD59-A6C34878D82A}">
                    <a16:rowId xmlns:a16="http://schemas.microsoft.com/office/drawing/2014/main" val="3915818805"/>
                  </a:ext>
                </a:extLst>
              </a:tr>
              <a:tr h="497817">
                <a:tc>
                  <a:txBody>
                    <a:bodyPr/>
                    <a:lstStyle/>
                    <a:p>
                      <a:r>
                        <a:rPr lang="en-US" sz="1400">
                          <a:latin typeface="+mn-lt"/>
                        </a:rPr>
                        <a:t>INV</a:t>
                      </a:r>
                    </a:p>
                  </a:txBody>
                  <a:tcPr/>
                </a:tc>
                <a:tc>
                  <a:txBody>
                    <a:bodyPr/>
                    <a:lstStyle/>
                    <a:p>
                      <a:r>
                        <a:rPr lang="en-US" sz="1400">
                          <a:latin typeface="+mn-lt"/>
                        </a:rPr>
                        <a:t>Invalid</a:t>
                      </a:r>
                    </a:p>
                  </a:txBody>
                  <a:tcPr/>
                </a:tc>
                <a:tc>
                  <a:txBody>
                    <a:bodyPr/>
                    <a:lstStyle/>
                    <a:p>
                      <a:r>
                        <a:rPr lang="en-US" sz="1400">
                          <a:latin typeface="+mn-lt"/>
                        </a:rPr>
                        <a:t>Student's assessment was invalidated; such as security breach or student refuses to finish test. </a:t>
                      </a:r>
                      <a:r>
                        <a:rPr lang="en-US" sz="1400" kern="1200">
                          <a:solidFill>
                            <a:schemeClr val="dk1"/>
                          </a:solidFill>
                          <a:effectLst/>
                          <a:latin typeface="+mn-lt"/>
                          <a:ea typeface="+mn-ea"/>
                          <a:cs typeface="+mn-cs"/>
                        </a:rPr>
                        <a:t>Requires NDE approval.</a:t>
                      </a:r>
                      <a:endParaRPr lang="en-US" sz="1400">
                        <a:latin typeface="+mn-lt"/>
                      </a:endParaRPr>
                    </a:p>
                  </a:txBody>
                  <a:tcPr/>
                </a:tc>
                <a:extLst>
                  <a:ext uri="{0D108BD9-81ED-4DB2-BD59-A6C34878D82A}">
                    <a16:rowId xmlns:a16="http://schemas.microsoft.com/office/drawing/2014/main" val="1522779873"/>
                  </a:ext>
                </a:extLst>
              </a:tr>
              <a:tr h="497817">
                <a:tc>
                  <a:txBody>
                    <a:bodyPr/>
                    <a:lstStyle/>
                    <a:p>
                      <a:r>
                        <a:rPr lang="en-US" sz="1400">
                          <a:latin typeface="+mn-lt"/>
                        </a:rPr>
                        <a:t>LBW</a:t>
                      </a:r>
                    </a:p>
                  </a:txBody>
                  <a:tcPr/>
                </a:tc>
                <a:tc>
                  <a:txBody>
                    <a:bodyPr/>
                    <a:lstStyle/>
                    <a:p>
                      <a:r>
                        <a:rPr lang="en-US" sz="1400">
                          <a:latin typeface="+mn-lt"/>
                        </a:rPr>
                        <a:t>Left Before Window</a:t>
                      </a:r>
                    </a:p>
                  </a:txBody>
                  <a:tcPr/>
                </a:tc>
                <a:tc>
                  <a:txBody>
                    <a:bodyPr/>
                    <a:lstStyle/>
                    <a:p>
                      <a:pPr marL="0" algn="l" defTabSz="457200" rtl="0" eaLnBrk="1" latinLnBrk="0" hangingPunct="1"/>
                      <a:r>
                        <a:rPr lang="en-US" sz="1400" kern="1200">
                          <a:solidFill>
                            <a:schemeClr val="dk1"/>
                          </a:solidFill>
                          <a:latin typeface="+mn-lt"/>
                          <a:ea typeface="+mn-ea"/>
                          <a:cs typeface="+mn-cs"/>
                        </a:rPr>
                        <a:t>Student withdrew from district/school BEFORE the test window(s) began. </a:t>
                      </a:r>
                    </a:p>
                  </a:txBody>
                  <a:tcPr/>
                </a:tc>
                <a:extLst>
                  <a:ext uri="{0D108BD9-81ED-4DB2-BD59-A6C34878D82A}">
                    <a16:rowId xmlns:a16="http://schemas.microsoft.com/office/drawing/2014/main" val="3982494015"/>
                  </a:ext>
                </a:extLst>
              </a:tr>
              <a:tr h="497817">
                <a:tc>
                  <a:txBody>
                    <a:bodyPr/>
                    <a:lstStyle/>
                    <a:p>
                      <a:r>
                        <a:rPr lang="en-US" sz="1400">
                          <a:latin typeface="+mn-lt"/>
                        </a:rPr>
                        <a:t>NCE</a:t>
                      </a:r>
                    </a:p>
                  </a:txBody>
                  <a:tcPr/>
                </a:tc>
                <a:tc>
                  <a:txBody>
                    <a:bodyPr/>
                    <a:lstStyle/>
                    <a:p>
                      <a:r>
                        <a:rPr lang="en-US" sz="1400">
                          <a:latin typeface="+mn-lt"/>
                        </a:rPr>
                        <a:t>Not Currently Enrolled</a:t>
                      </a:r>
                    </a:p>
                  </a:txBody>
                  <a:tcPr/>
                </a:tc>
                <a:tc>
                  <a:txBody>
                    <a:bodyPr/>
                    <a:lstStyle/>
                    <a:p>
                      <a:r>
                        <a:rPr lang="en-US" sz="1400">
                          <a:latin typeface="+mn-lt"/>
                        </a:rPr>
                        <a:t>Student was not enrolled in the district/school during testing window.</a:t>
                      </a:r>
                    </a:p>
                  </a:txBody>
                  <a:tcPr/>
                </a:tc>
                <a:extLst>
                  <a:ext uri="{0D108BD9-81ED-4DB2-BD59-A6C34878D82A}">
                    <a16:rowId xmlns:a16="http://schemas.microsoft.com/office/drawing/2014/main" val="3660562623"/>
                  </a:ext>
                </a:extLst>
              </a:tr>
            </a:tbl>
          </a:graphicData>
        </a:graphic>
      </p:graphicFrame>
      <p:sp>
        <p:nvSpPr>
          <p:cNvPr id="7" name="Rectangle 6">
            <a:extLst>
              <a:ext uri="{FF2B5EF4-FFF2-40B4-BE49-F238E27FC236}">
                <a16:creationId xmlns:a16="http://schemas.microsoft.com/office/drawing/2014/main" id="{8FFB7995-4BD1-4849-B1BA-15FC219BDCE3}"/>
              </a:ext>
            </a:extLst>
          </p:cNvPr>
          <p:cNvSpPr/>
          <p:nvPr/>
        </p:nvSpPr>
        <p:spPr>
          <a:xfrm>
            <a:off x="1053842" y="6091090"/>
            <a:ext cx="8245226" cy="307777"/>
          </a:xfrm>
          <a:prstGeom prst="rect">
            <a:avLst/>
          </a:prstGeom>
        </p:spPr>
        <p:txBody>
          <a:bodyPr wrap="square" lIns="91440" tIns="45720" rIns="91440" bIns="45720" anchor="t">
            <a:spAutoFit/>
          </a:bodyPr>
          <a:lstStyle/>
          <a:p>
            <a:pPr rtl="0"/>
            <a:endParaRPr lang="en-US" sz="1400">
              <a:cs typeface="Segoe UI"/>
            </a:endParaRPr>
          </a:p>
        </p:txBody>
      </p:sp>
      <p:sp>
        <p:nvSpPr>
          <p:cNvPr id="5" name="Rectangle 4">
            <a:extLst>
              <a:ext uri="{FF2B5EF4-FFF2-40B4-BE49-F238E27FC236}">
                <a16:creationId xmlns:a16="http://schemas.microsoft.com/office/drawing/2014/main" id="{104652B2-D0D4-DFCC-D531-30A3FE6761A0}"/>
              </a:ext>
            </a:extLst>
          </p:cNvPr>
          <p:cNvSpPr/>
          <p:nvPr/>
        </p:nvSpPr>
        <p:spPr>
          <a:xfrm>
            <a:off x="356461" y="5114441"/>
            <a:ext cx="2673458" cy="30996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6796805"/>
      </p:ext>
    </p:extLst>
  </p:cSld>
  <p:clrMapOvr>
    <a:masterClrMapping/>
  </p:clrMapOvr>
  <p:extLst>
    <p:ext uri="{6950BFC3-D8DA-4A85-94F7-54DA5524770B}">
      <p188:commentRel xmlns:p188="http://schemas.microsoft.com/office/powerpoint/2018/8/main" r:id="rId4"/>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Not Tested Codes</a:t>
            </a:r>
          </a:p>
        </p:txBody>
      </p:sp>
      <p:sp>
        <p:nvSpPr>
          <p:cNvPr id="3" name="TextBox 2">
            <a:extLst>
              <a:ext uri="{FF2B5EF4-FFF2-40B4-BE49-F238E27FC236}">
                <a16:creationId xmlns:a16="http://schemas.microsoft.com/office/drawing/2014/main" id="{E726F622-A864-4982-A790-DAE0B1689091}"/>
              </a:ext>
            </a:extLst>
          </p:cNvPr>
          <p:cNvSpPr txBox="1"/>
          <p:nvPr/>
        </p:nvSpPr>
        <p:spPr>
          <a:xfrm>
            <a:off x="533450" y="5002370"/>
            <a:ext cx="8314842" cy="1200329"/>
          </a:xfrm>
          <a:prstGeom prst="rect">
            <a:avLst/>
          </a:prstGeom>
          <a:noFill/>
        </p:spPr>
        <p:txBody>
          <a:bodyPr wrap="square" lIns="91440" tIns="45720" rIns="91440" bIns="45720" rtlCol="0" anchor="t">
            <a:spAutoFit/>
          </a:bodyPr>
          <a:lstStyle/>
          <a:p>
            <a:pPr marL="285750" indent="-285750">
              <a:buFont typeface="Arial"/>
              <a:buChar char="•"/>
            </a:pPr>
            <a:endParaRPr lang="en-US"/>
          </a:p>
          <a:p>
            <a:pPr marL="285750" indent="-285750">
              <a:buFont typeface="Arial"/>
              <a:buChar char="•"/>
            </a:pPr>
            <a:r>
              <a:rPr lang="en-US"/>
              <a:t>NTCs are updated in the student’s profile under Accessibility Supports.</a:t>
            </a:r>
          </a:p>
          <a:p>
            <a:pPr marL="0" lvl="1"/>
            <a:endParaRPr lang="en-US"/>
          </a:p>
          <a:p>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Table 5">
            <a:extLst>
              <a:ext uri="{FF2B5EF4-FFF2-40B4-BE49-F238E27FC236}">
                <a16:creationId xmlns:a16="http://schemas.microsoft.com/office/drawing/2014/main" id="{49000C48-BF1E-418B-BF82-6ED9F2DD7299}"/>
              </a:ext>
            </a:extLst>
          </p:cNvPr>
          <p:cNvGraphicFramePr>
            <a:graphicFrameLocks noGrp="1"/>
          </p:cNvGraphicFramePr>
          <p:nvPr>
            <p:extLst>
              <p:ext uri="{D42A27DB-BD31-4B8C-83A1-F6EECF244321}">
                <p14:modId xmlns:p14="http://schemas.microsoft.com/office/powerpoint/2010/main" val="2512256095"/>
              </p:ext>
            </p:extLst>
          </p:nvPr>
        </p:nvGraphicFramePr>
        <p:xfrm>
          <a:off x="214284" y="1472526"/>
          <a:ext cx="8588258" cy="2571154"/>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val="1498139095"/>
                    </a:ext>
                  </a:extLst>
                </a:gridCol>
                <a:gridCol w="2201028">
                  <a:extLst>
                    <a:ext uri="{9D8B030D-6E8A-4147-A177-3AD203B41FA5}">
                      <a16:colId xmlns:a16="http://schemas.microsoft.com/office/drawing/2014/main" val="1244874156"/>
                    </a:ext>
                  </a:extLst>
                </a:gridCol>
                <a:gridCol w="5670950">
                  <a:extLst>
                    <a:ext uri="{9D8B030D-6E8A-4147-A177-3AD203B41FA5}">
                      <a16:colId xmlns:a16="http://schemas.microsoft.com/office/drawing/2014/main" val="3934180858"/>
                    </a:ext>
                  </a:extLst>
                </a:gridCol>
              </a:tblGrid>
              <a:tr h="497817">
                <a:tc>
                  <a:txBody>
                    <a:bodyPr/>
                    <a:lstStyle/>
                    <a:p>
                      <a:r>
                        <a:rPr lang="en-US" sz="1400"/>
                        <a:t>Code</a:t>
                      </a:r>
                    </a:p>
                  </a:txBody>
                  <a:tcPr/>
                </a:tc>
                <a:tc>
                  <a:txBody>
                    <a:bodyPr/>
                    <a:lstStyle/>
                    <a:p>
                      <a:r>
                        <a:rPr lang="en-US" sz="1400"/>
                        <a:t>Description</a:t>
                      </a:r>
                    </a:p>
                  </a:txBody>
                  <a:tcPr/>
                </a:tc>
                <a:tc>
                  <a:txBody>
                    <a:bodyPr/>
                    <a:lstStyle/>
                    <a:p>
                      <a:r>
                        <a:rPr lang="en-US" sz="1400"/>
                        <a:t>Explanation of Use</a:t>
                      </a:r>
                    </a:p>
                  </a:txBody>
                  <a:tcPr/>
                </a:tc>
                <a:extLst>
                  <a:ext uri="{0D108BD9-81ED-4DB2-BD59-A6C34878D82A}">
                    <a16:rowId xmlns:a16="http://schemas.microsoft.com/office/drawing/2014/main" val="1827267531"/>
                  </a:ext>
                </a:extLst>
              </a:tr>
              <a:tr h="497817">
                <a:tc>
                  <a:txBody>
                    <a:bodyPr/>
                    <a:lstStyle/>
                    <a:p>
                      <a:pPr lvl="0">
                        <a:buNone/>
                      </a:pPr>
                      <a:r>
                        <a:rPr lang="en-US" sz="1400">
                          <a:latin typeface="+mn-lt"/>
                        </a:rPr>
                        <a:t>OTH</a:t>
                      </a:r>
                      <a:endParaRPr lang="en-US"/>
                    </a:p>
                  </a:txBody>
                  <a:tcPr/>
                </a:tc>
                <a:tc>
                  <a:txBody>
                    <a:bodyPr/>
                    <a:lstStyle/>
                    <a:p>
                      <a:pPr lvl="0">
                        <a:buNone/>
                      </a:pPr>
                      <a:r>
                        <a:rPr lang="en-US" sz="1400">
                          <a:latin typeface="+mn-lt"/>
                        </a:rPr>
                        <a:t>Other</a:t>
                      </a:r>
                      <a:endParaRPr lang="en-US"/>
                    </a:p>
                  </a:txBody>
                  <a:tcPr/>
                </a:tc>
                <a:tc>
                  <a:txBody>
                    <a:bodyPr/>
                    <a:lstStyle/>
                    <a:p>
                      <a:pPr lvl="0">
                        <a:buNone/>
                      </a:pPr>
                      <a:r>
                        <a:rPr lang="en-US" sz="1400">
                          <a:latin typeface="+mn-lt"/>
                        </a:rPr>
                        <a:t>Student was not tested for reasons not covered by other descriptions.  For example, occurrence of a natural disaster. </a:t>
                      </a:r>
                      <a:r>
                        <a:rPr lang="en-US" sz="1400" kern="1200">
                          <a:solidFill>
                            <a:schemeClr val="dk1"/>
                          </a:solidFill>
                          <a:effectLst/>
                          <a:latin typeface="+mn-lt"/>
                          <a:ea typeface="+mn-ea"/>
                          <a:cs typeface="+mn-cs"/>
                        </a:rPr>
                        <a:t>Requires NDE approval.</a:t>
                      </a:r>
                      <a:endParaRPr lang="en-US"/>
                    </a:p>
                  </a:txBody>
                  <a:tcPr/>
                </a:tc>
                <a:extLst>
                  <a:ext uri="{0D108BD9-81ED-4DB2-BD59-A6C34878D82A}">
                    <a16:rowId xmlns:a16="http://schemas.microsoft.com/office/drawing/2014/main" val="3342756423"/>
                  </a:ext>
                </a:extLst>
              </a:tr>
              <a:tr h="497817">
                <a:tc>
                  <a:txBody>
                    <a:bodyPr/>
                    <a:lstStyle/>
                    <a:p>
                      <a:pPr lvl="0">
                        <a:buNone/>
                      </a:pPr>
                      <a:r>
                        <a:rPr lang="en-US" sz="1400">
                          <a:latin typeface="+mn-lt"/>
                        </a:rPr>
                        <a:t>PAR</a:t>
                      </a:r>
                      <a:endParaRPr lang="en-US"/>
                    </a:p>
                  </a:txBody>
                  <a:tcPr/>
                </a:tc>
                <a:tc>
                  <a:txBody>
                    <a:bodyPr/>
                    <a:lstStyle/>
                    <a:p>
                      <a:pPr lvl="0">
                        <a:buNone/>
                      </a:pPr>
                      <a:r>
                        <a:rPr lang="en-US" sz="1400">
                          <a:latin typeface="+mn-lt"/>
                        </a:rPr>
                        <a:t>Parental Refusal</a:t>
                      </a:r>
                      <a:endParaRPr lang="en-US"/>
                    </a:p>
                  </a:txBody>
                  <a:tcPr/>
                </a:tc>
                <a:tc>
                  <a:txBody>
                    <a:bodyPr/>
                    <a:lstStyle/>
                    <a:p>
                      <a:pPr lvl="0">
                        <a:buNone/>
                      </a:pPr>
                      <a:r>
                        <a:rPr lang="en-US" sz="1400" kern="1200">
                          <a:solidFill>
                            <a:schemeClr val="dk1"/>
                          </a:solidFill>
                          <a:effectLst/>
                          <a:latin typeface="+mn-lt"/>
                          <a:ea typeface="+mn-ea"/>
                          <a:cs typeface="+mn-cs"/>
                        </a:rPr>
                        <a:t>Student was not tested because of a written request from parent or guardian.</a:t>
                      </a:r>
                      <a:r>
                        <a:rPr lang="en-US" sz="1400" kern="1200">
                          <a:solidFill>
                            <a:schemeClr val="dk1"/>
                          </a:solidFill>
                          <a:latin typeface="+mn-lt"/>
                          <a:ea typeface="+mn-ea"/>
                          <a:cs typeface="+mn-cs"/>
                        </a:rPr>
                        <a:t> </a:t>
                      </a:r>
                      <a:endParaRPr lang="en-US" sz="1400">
                        <a:latin typeface="+mn-lt"/>
                      </a:endParaRPr>
                    </a:p>
                  </a:txBody>
                  <a:tcPr/>
                </a:tc>
                <a:extLst>
                  <a:ext uri="{0D108BD9-81ED-4DB2-BD59-A6C34878D82A}">
                    <a16:rowId xmlns:a16="http://schemas.microsoft.com/office/drawing/2014/main" val="1878304395"/>
                  </a:ext>
                </a:extLst>
              </a:tr>
              <a:tr h="305497">
                <a:tc>
                  <a:txBody>
                    <a:bodyPr/>
                    <a:lstStyle/>
                    <a:p>
                      <a:pPr lvl="0">
                        <a:buNone/>
                      </a:pPr>
                      <a:r>
                        <a:rPr lang="en-US" sz="1400">
                          <a:latin typeface="+mn-lt"/>
                        </a:rPr>
                        <a:t>STR</a:t>
                      </a:r>
                      <a:endParaRPr lang="en-US"/>
                    </a:p>
                  </a:txBody>
                  <a:tcPr/>
                </a:tc>
                <a:tc>
                  <a:txBody>
                    <a:bodyPr/>
                    <a:lstStyle/>
                    <a:p>
                      <a:pPr lvl="0">
                        <a:buNone/>
                      </a:pPr>
                      <a:r>
                        <a:rPr lang="en-US" sz="1400">
                          <a:latin typeface="+mn-lt"/>
                        </a:rPr>
                        <a:t>Student Refusal</a:t>
                      </a:r>
                      <a:endParaRPr lang="en-US"/>
                    </a:p>
                  </a:txBody>
                  <a:tcPr/>
                </a:tc>
                <a:tc>
                  <a:txBody>
                    <a:bodyPr/>
                    <a:lstStyle/>
                    <a:p>
                      <a:pPr marL="107950" marR="0" lvl="0" indent="0" algn="l" defTabSz="457200" rtl="0" eaLnBrk="1" latinLnBrk="0" hangingPunct="1">
                        <a:spcBef>
                          <a:spcPts val="0"/>
                        </a:spcBef>
                        <a:spcAft>
                          <a:spcPts val="0"/>
                        </a:spcAft>
                        <a:buNone/>
                      </a:pPr>
                      <a:r>
                        <a:rPr lang="en-US" sz="1400" kern="1200" noProof="0">
                          <a:solidFill>
                            <a:schemeClr val="dk1"/>
                          </a:solidFill>
                          <a:effectLst/>
                          <a:latin typeface="+mn-lt"/>
                          <a:ea typeface="+mn-ea"/>
                          <a:cs typeface="Calibri"/>
                        </a:rPr>
                        <a:t>Student was not tested due to student refusal to participate. </a:t>
                      </a:r>
                      <a:endParaRPr lang="en-US" sz="1400" kern="1200">
                        <a:solidFill>
                          <a:schemeClr val="dk1"/>
                        </a:solidFill>
                        <a:effectLst/>
                        <a:latin typeface="+mn-lt"/>
                        <a:ea typeface="+mn-ea"/>
                        <a:cs typeface="Calibri"/>
                      </a:endParaRPr>
                    </a:p>
                  </a:txBody>
                  <a:tcPr marL="0" marR="0" marT="0" marB="0"/>
                </a:tc>
                <a:extLst>
                  <a:ext uri="{0D108BD9-81ED-4DB2-BD59-A6C34878D82A}">
                    <a16:rowId xmlns:a16="http://schemas.microsoft.com/office/drawing/2014/main" val="2367162693"/>
                  </a:ext>
                </a:extLst>
              </a:tr>
              <a:tr h="497817">
                <a:tc>
                  <a:txBody>
                    <a:bodyPr/>
                    <a:lstStyle/>
                    <a:p>
                      <a:pPr lvl="0">
                        <a:buNone/>
                      </a:pPr>
                      <a:r>
                        <a:rPr lang="en-US" sz="1400">
                          <a:latin typeface="+mn-lt"/>
                        </a:rPr>
                        <a:t>UTT</a:t>
                      </a:r>
                      <a:endParaRPr lang="en-US"/>
                    </a:p>
                  </a:txBody>
                  <a:tcPr/>
                </a:tc>
                <a:tc>
                  <a:txBody>
                    <a:bodyPr/>
                    <a:lstStyle/>
                    <a:p>
                      <a:pPr lvl="0">
                        <a:buNone/>
                      </a:pPr>
                      <a:r>
                        <a:rPr lang="en-US" sz="1400">
                          <a:latin typeface="+mn-lt"/>
                        </a:rPr>
                        <a:t>District Unable to Test Student</a:t>
                      </a:r>
                      <a:endParaRPr lang="en-US"/>
                    </a:p>
                  </a:txBody>
                  <a:tcPr/>
                </a:tc>
                <a:tc>
                  <a:txBody>
                    <a:bodyPr/>
                    <a:lstStyle/>
                    <a:p>
                      <a:pPr marL="0" marR="0" lvl="0">
                        <a:spcBef>
                          <a:spcPts val="0"/>
                        </a:spcBef>
                        <a:spcAft>
                          <a:spcPts val="0"/>
                        </a:spcAft>
                        <a:buNone/>
                      </a:pPr>
                      <a:r>
                        <a:rPr lang="en-US" sz="1400">
                          <a:latin typeface="+mn-lt"/>
                          <a:cs typeface="Calibri"/>
                        </a:rPr>
                        <a:t> </a:t>
                      </a:r>
                      <a:r>
                        <a:rPr lang="en-US" sz="1400">
                          <a:effectLst/>
                          <a:latin typeface="+mn-lt"/>
                          <a:cs typeface="Calibri"/>
                        </a:rPr>
                        <a:t> District was unable to test the student during the testing</a:t>
                      </a:r>
                      <a:r>
                        <a:rPr lang="en-US" sz="1400">
                          <a:latin typeface="+mn-lt"/>
                          <a:cs typeface="Calibri"/>
                        </a:rPr>
                        <a:t>   </a:t>
                      </a:r>
                      <a:endParaRPr lang="en-US" sz="1400">
                        <a:effectLst/>
                        <a:latin typeface="+mn-lt"/>
                        <a:cs typeface="Calibri"/>
                      </a:endParaRPr>
                    </a:p>
                    <a:p>
                      <a:pPr marL="0" marR="0" lvl="0">
                        <a:spcBef>
                          <a:spcPts val="0"/>
                        </a:spcBef>
                        <a:spcAft>
                          <a:spcPts val="0"/>
                        </a:spcAft>
                        <a:buNone/>
                      </a:pPr>
                      <a:r>
                        <a:rPr lang="en-US" sz="1400">
                          <a:latin typeface="+mn-lt"/>
                          <a:cs typeface="Calibri"/>
                        </a:rPr>
                        <a:t> </a:t>
                      </a:r>
                      <a:r>
                        <a:rPr lang="en-US" sz="1400">
                          <a:effectLst/>
                          <a:latin typeface="+mn-lt"/>
                          <a:cs typeface="Calibri"/>
                        </a:rPr>
                        <a:t> window due to excessive absences or suspension/expulsion.</a:t>
                      </a:r>
                    </a:p>
                  </a:txBody>
                  <a:tcPr marL="0" marR="0" marT="0" marB="0"/>
                </a:tc>
                <a:extLst>
                  <a:ext uri="{0D108BD9-81ED-4DB2-BD59-A6C34878D82A}">
                    <a16:rowId xmlns:a16="http://schemas.microsoft.com/office/drawing/2014/main" val="545814785"/>
                  </a:ext>
                </a:extLst>
              </a:tr>
            </a:tbl>
          </a:graphicData>
        </a:graphic>
      </p:graphicFrame>
    </p:spTree>
    <p:custDataLst>
      <p:tags r:id="rId1"/>
    </p:custDataLst>
    <p:extLst>
      <p:ext uri="{BB962C8B-B14F-4D97-AF65-F5344CB8AC3E}">
        <p14:creationId xmlns:p14="http://schemas.microsoft.com/office/powerpoint/2010/main" val="2280750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F726D6-94CF-4E2A-9162-1D193182B159}"/>
              </a:ext>
            </a:extLst>
          </p:cNvPr>
          <p:cNvSpPr>
            <a:spLocks noGrp="1"/>
          </p:cNvSpPr>
          <p:nvPr>
            <p:ph type="title"/>
          </p:nvPr>
        </p:nvSpPr>
        <p:spPr>
          <a:xfrm>
            <a:off x="512704" y="298040"/>
            <a:ext cx="8118591" cy="486099"/>
          </a:xfrm>
        </p:spPr>
        <p:txBody>
          <a:bodyPr>
            <a:normAutofit fontScale="90000"/>
          </a:bodyPr>
          <a:lstStyle/>
          <a:p>
            <a:r>
              <a:rPr lang="en-US">
                <a:solidFill>
                  <a:schemeClr val="bg1"/>
                </a:solidFill>
              </a:rPr>
              <a:t>Adding </a:t>
            </a:r>
            <a:br>
              <a:rPr lang="en-US">
                <a:solidFill>
                  <a:schemeClr val="bg1"/>
                </a:solidFill>
              </a:rPr>
            </a:br>
            <a:r>
              <a:rPr lang="en-US">
                <a:solidFill>
                  <a:schemeClr val="bg1"/>
                </a:solidFill>
              </a:rPr>
              <a:t>Accommodations + NTCs</a:t>
            </a:r>
          </a:p>
        </p:txBody>
      </p:sp>
      <p:pic>
        <p:nvPicPr>
          <p:cNvPr id="2" name="Picture 1" descr="A screenshot of a computer&#10;&#10;Description automatically generated">
            <a:extLst>
              <a:ext uri="{FF2B5EF4-FFF2-40B4-BE49-F238E27FC236}">
                <a16:creationId xmlns:a16="http://schemas.microsoft.com/office/drawing/2014/main" id="{1855C5EA-50A8-D69E-A488-4687A14102B6}"/>
              </a:ext>
            </a:extLst>
          </p:cNvPr>
          <p:cNvPicPr>
            <a:picLocks noChangeAspect="1"/>
          </p:cNvPicPr>
          <p:nvPr/>
        </p:nvPicPr>
        <p:blipFill>
          <a:blip r:embed="rId3"/>
          <a:stretch>
            <a:fillRect/>
          </a:stretch>
        </p:blipFill>
        <p:spPr>
          <a:xfrm>
            <a:off x="243000" y="2743429"/>
            <a:ext cx="8703000" cy="2415142"/>
          </a:xfrm>
          <a:prstGeom prst="rect">
            <a:avLst/>
          </a:prstGeom>
        </p:spPr>
      </p:pic>
    </p:spTree>
    <p:extLst>
      <p:ext uri="{BB962C8B-B14F-4D97-AF65-F5344CB8AC3E}">
        <p14:creationId xmlns:p14="http://schemas.microsoft.com/office/powerpoint/2010/main" val="396558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F726D6-94CF-4E2A-9162-1D193182B159}"/>
              </a:ext>
            </a:extLst>
          </p:cNvPr>
          <p:cNvSpPr>
            <a:spLocks noGrp="1"/>
          </p:cNvSpPr>
          <p:nvPr>
            <p:ph type="title"/>
          </p:nvPr>
        </p:nvSpPr>
        <p:spPr>
          <a:xfrm>
            <a:off x="512704" y="298040"/>
            <a:ext cx="8118591" cy="486099"/>
          </a:xfrm>
        </p:spPr>
        <p:txBody>
          <a:bodyPr>
            <a:normAutofit fontScale="90000"/>
          </a:bodyPr>
          <a:lstStyle/>
          <a:p>
            <a:r>
              <a:rPr lang="en-US">
                <a:solidFill>
                  <a:schemeClr val="bg1"/>
                </a:solidFill>
              </a:rPr>
              <a:t>Adding </a:t>
            </a:r>
            <a:br>
              <a:rPr lang="en-US">
                <a:solidFill>
                  <a:schemeClr val="bg1"/>
                </a:solidFill>
              </a:rPr>
            </a:br>
            <a:r>
              <a:rPr lang="en-US">
                <a:solidFill>
                  <a:schemeClr val="bg1"/>
                </a:solidFill>
              </a:rPr>
              <a:t>Accommodations + NTCs</a:t>
            </a:r>
          </a:p>
        </p:txBody>
      </p:sp>
      <p:pic>
        <p:nvPicPr>
          <p:cNvPr id="3" name="Picture 2">
            <a:extLst>
              <a:ext uri="{FF2B5EF4-FFF2-40B4-BE49-F238E27FC236}">
                <a16:creationId xmlns:a16="http://schemas.microsoft.com/office/drawing/2014/main" id="{389D0CDA-AFE7-4CFB-AB44-B8A6A977CEAD}"/>
              </a:ext>
            </a:extLst>
          </p:cNvPr>
          <p:cNvPicPr>
            <a:picLocks noChangeAspect="1"/>
          </p:cNvPicPr>
          <p:nvPr/>
        </p:nvPicPr>
        <p:blipFill>
          <a:blip r:embed="rId3"/>
          <a:stretch>
            <a:fillRect/>
          </a:stretch>
        </p:blipFill>
        <p:spPr>
          <a:xfrm>
            <a:off x="352167" y="1946720"/>
            <a:ext cx="8439665" cy="4104801"/>
          </a:xfrm>
          <a:prstGeom prst="rect">
            <a:avLst/>
          </a:prstGeom>
        </p:spPr>
      </p:pic>
    </p:spTree>
    <p:extLst>
      <p:ext uri="{BB962C8B-B14F-4D97-AF65-F5344CB8AC3E}">
        <p14:creationId xmlns:p14="http://schemas.microsoft.com/office/powerpoint/2010/main" val="331358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91700"/>
            <a:ext cx="8118591" cy="486099"/>
          </a:xfrm>
        </p:spPr>
        <p:txBody>
          <a:bodyPr>
            <a:noAutofit/>
          </a:bodyPr>
          <a:lstStyle/>
          <a:p>
            <a:r>
              <a:rPr lang="en-US" sz="2800">
                <a:solidFill>
                  <a:schemeClr val="bg1"/>
                </a:solidFill>
                <a:cs typeface="Arial Bold"/>
              </a:rPr>
              <a:t>Testing Time and Scheduling </a:t>
            </a:r>
            <a:r>
              <a:rPr lang="en-US" sz="2800">
                <a:solidFill>
                  <a:schemeClr val="bg1"/>
                </a:solidFill>
                <a:latin typeface="Arial Bold"/>
                <a:cs typeface="Arial Bold"/>
              </a:rPr>
              <a:t>-</a:t>
            </a:r>
            <a:br>
              <a:rPr lang="en-US" sz="2800">
                <a:solidFill>
                  <a:schemeClr val="bg1"/>
                </a:solidFill>
                <a:latin typeface="+mj-ea"/>
                <a:cs typeface="+mj-ea"/>
              </a:rPr>
            </a:br>
            <a:r>
              <a:rPr lang="en-US" sz="2800">
                <a:solidFill>
                  <a:schemeClr val="bg1"/>
                </a:solidFill>
                <a:cs typeface="Arial Bold"/>
              </a:rPr>
              <a:t>Recommendations and Considerations</a:t>
            </a:r>
            <a:endParaRPr lang="en-US" sz="2800">
              <a:solidFill>
                <a:schemeClr val="bg1"/>
              </a:solidFill>
            </a:endParaRPr>
          </a:p>
        </p:txBody>
      </p:sp>
      <p:sp>
        <p:nvSpPr>
          <p:cNvPr id="6" name="Text Placeholder 2">
            <a:extLst>
              <a:ext uri="{FF2B5EF4-FFF2-40B4-BE49-F238E27FC236}">
                <a16:creationId xmlns:a16="http://schemas.microsoft.com/office/drawing/2014/main" id="{EBE1D652-E376-4444-9E2D-67CBA17AE094}"/>
              </a:ext>
            </a:extLst>
          </p:cNvPr>
          <p:cNvSpPr txBox="1">
            <a:spLocks/>
          </p:cNvSpPr>
          <p:nvPr/>
        </p:nvSpPr>
        <p:spPr>
          <a:xfrm>
            <a:off x="489370" y="1912260"/>
            <a:ext cx="8108832" cy="4355083"/>
          </a:xfrm>
          <a:prstGeom prst="rect">
            <a:avLst/>
          </a:prstGeom>
        </p:spPr>
        <p:txBody>
          <a:bodyPr vert="horz" lIns="68580" tIns="34290" rIns="68580" bIns="34290" rtlCol="0" anchor="t">
            <a:noAutofit/>
          </a:bodyPr>
          <a:lstStyle>
            <a:lvl1pPr marL="461963" indent="-461963" algn="l" defTabSz="914400" rtl="0" eaLnBrk="1" latinLnBrk="0" hangingPunct="1">
              <a:lnSpc>
                <a:spcPct val="110000"/>
              </a:lnSpc>
              <a:spcBef>
                <a:spcPts val="1800"/>
              </a:spcBef>
              <a:spcAft>
                <a:spcPts val="600"/>
              </a:spcAft>
              <a:buClr>
                <a:schemeClr val="accent1"/>
              </a:buClr>
              <a:buFont typeface="HiraginoSans-W3" charset="-128"/>
              <a:buChar char="✚"/>
              <a:tabLst/>
              <a:defRPr sz="28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6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600"/>
              </a:spcAft>
              <a:buClr>
                <a:schemeClr val="accent1"/>
              </a:buClr>
              <a:buSzPct val="70000"/>
              <a:buFont typeface="Wingdings" panose="05000000000000000000" pitchFamily="2" charset="2"/>
              <a:buChar char="§"/>
              <a:tabLst/>
              <a:defRPr sz="22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600"/>
              </a:spcAft>
              <a:buClr>
                <a:schemeClr val="accent1"/>
              </a:buClr>
              <a:buSzPct val="80000"/>
              <a:buFont typeface="Courier New" panose="02070309020205020404" pitchFamily="49" charset="0"/>
              <a:buChar char="o"/>
              <a:tabLst/>
              <a:defRPr sz="20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2055813" indent="-342900" algn="l" defTabSz="914400" rtl="0" eaLnBrk="1" latinLnBrk="0" hangingPunct="1">
              <a:lnSpc>
                <a:spcPct val="110000"/>
              </a:lnSpc>
              <a:spcBef>
                <a:spcPts val="0"/>
              </a:spcBef>
              <a:spcAft>
                <a:spcPts val="600"/>
              </a:spcAft>
              <a:buClr>
                <a:schemeClr val="accent1"/>
              </a:buClr>
              <a:buSzPct val="70000"/>
              <a:buFont typeface="Arial" panose="020B0604020202020204" pitchFamily="34" charset="0"/>
              <a:buChar char="•"/>
              <a:tabLst/>
              <a:defRPr sz="18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645" indent="-461645">
              <a:buFont typeface="Arial" panose="020B0604020202020204" pitchFamily="34" charset="0"/>
              <a:buChar char="•"/>
            </a:pPr>
            <a:r>
              <a:rPr lang="en-US" sz="1800" dirty="0"/>
              <a:t>Estimated test taking time does not include:</a:t>
            </a:r>
            <a:endParaRPr lang="en-US" sz="1800" dirty="0">
              <a:cs typeface="Arial"/>
            </a:endParaRPr>
          </a:p>
          <a:p>
            <a:pPr marL="833755" lvl="1" indent="-285750">
              <a:buFont typeface="Courier New" panose="02070309020205020404" pitchFamily="49" charset="0"/>
              <a:buChar char="o"/>
            </a:pPr>
            <a:r>
              <a:rPr lang="en-US" sz="1800" dirty="0">
                <a:cs typeface="Arial"/>
              </a:rPr>
              <a:t>Test ticket distribution.</a:t>
            </a:r>
          </a:p>
          <a:p>
            <a:pPr marL="833755" lvl="1" indent="-285750">
              <a:buFont typeface="Courier New" panose="02070309020205020404" pitchFamily="49" charset="0"/>
              <a:buChar char="o"/>
            </a:pPr>
            <a:r>
              <a:rPr lang="en-US" sz="1800" dirty="0">
                <a:cs typeface="Arial"/>
              </a:rPr>
              <a:t>Launching the secure browser.</a:t>
            </a:r>
          </a:p>
          <a:p>
            <a:pPr marL="833755" lvl="1" indent="-285750">
              <a:buFont typeface="Courier New" panose="02070309020205020404" pitchFamily="49" charset="0"/>
              <a:buChar char="o"/>
            </a:pPr>
            <a:r>
              <a:rPr lang="en-US" sz="1800" dirty="0">
                <a:cs typeface="Arial"/>
              </a:rPr>
              <a:t>Student log in.</a:t>
            </a:r>
          </a:p>
          <a:p>
            <a:pPr marL="461010" indent="-461010">
              <a:buFont typeface="Arial" panose="020B0604020202020204" pitchFamily="34" charset="0"/>
              <a:buChar char="•"/>
            </a:pPr>
            <a:r>
              <a:rPr lang="en-US" sz="1800" dirty="0"/>
              <a:t>Students</a:t>
            </a:r>
            <a:r>
              <a:rPr lang="en-US" sz="1800" dirty="0">
                <a:cs typeface="Arial"/>
              </a:rPr>
              <a:t>’ tests can be paused by logging out.</a:t>
            </a:r>
          </a:p>
          <a:p>
            <a:pPr marL="461645" indent="-461645">
              <a:buFont typeface="Arial" panose="020B0604020202020204" pitchFamily="34" charset="0"/>
              <a:buChar char="•"/>
            </a:pPr>
            <a:r>
              <a:rPr lang="en-US" sz="1800" dirty="0">
                <a:cs typeface="Arial"/>
              </a:rPr>
              <a:t>Students will be automatically logged out of the test after 15 min of inactivity.</a:t>
            </a:r>
          </a:p>
          <a:p>
            <a:pPr marL="833755" lvl="1" indent="-285750">
              <a:buFont typeface="Arial" panose="020B0604020202020204" pitchFamily="34" charset="0"/>
              <a:buChar char="•"/>
            </a:pPr>
            <a:r>
              <a:rPr lang="en-US" sz="1800" i="1" dirty="0">
                <a:cs typeface="Arial"/>
              </a:rPr>
              <a:t>Note:</a:t>
            </a:r>
            <a:r>
              <a:rPr lang="en-US" sz="1800" dirty="0">
                <a:cs typeface="Arial"/>
              </a:rPr>
              <a:t> No Proctor action required for the student to resume testing, students must log back in using the information on the test ticket.</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4173518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t>NSCAS Assessment Management</a:t>
            </a:r>
            <a:br>
              <a:rPr lang="en-US"/>
            </a:br>
            <a:br>
              <a:rPr lang="en-US"/>
            </a:br>
            <a:r>
              <a:rPr lang="en-US"/>
              <a:t>Preparing for and Monitoring Testing</a:t>
            </a:r>
          </a:p>
        </p:txBody>
      </p:sp>
    </p:spTree>
    <p:custDataLst>
      <p:tags r:id="rId1"/>
    </p:custDataLst>
    <p:extLst>
      <p:ext uri="{BB962C8B-B14F-4D97-AF65-F5344CB8AC3E}">
        <p14:creationId xmlns:p14="http://schemas.microsoft.com/office/powerpoint/2010/main" val="2518447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14B-B78E-4421-A549-9CA22F072A7D}"/>
              </a:ext>
            </a:extLst>
          </p:cNvPr>
          <p:cNvSpPr>
            <a:spLocks noGrp="1"/>
          </p:cNvSpPr>
          <p:nvPr>
            <p:ph type="title"/>
          </p:nvPr>
        </p:nvSpPr>
        <p:spPr>
          <a:xfrm>
            <a:off x="800100" y="366279"/>
            <a:ext cx="8118591" cy="486099"/>
          </a:xfrm>
        </p:spPr>
        <p:txBody>
          <a:bodyPr>
            <a:noAutofit/>
          </a:bodyPr>
          <a:lstStyle/>
          <a:p>
            <a:r>
              <a:rPr lang="en-US" sz="3600">
                <a:solidFill>
                  <a:srgbClr val="FFFFFF"/>
                </a:solidFill>
              </a:rPr>
              <a:t>Roles for Testing Students</a:t>
            </a:r>
          </a:p>
        </p:txBody>
      </p:sp>
      <p:pic>
        <p:nvPicPr>
          <p:cNvPr id="6"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4" name="Table 3">
            <a:extLst>
              <a:ext uri="{FF2B5EF4-FFF2-40B4-BE49-F238E27FC236}">
                <a16:creationId xmlns:a16="http://schemas.microsoft.com/office/drawing/2014/main" id="{0520C1CD-ED71-49F3-A990-DD7085133C13}"/>
              </a:ext>
            </a:extLst>
          </p:cNvPr>
          <p:cNvGraphicFramePr>
            <a:graphicFrameLocks noGrp="1"/>
          </p:cNvGraphicFramePr>
          <p:nvPr>
            <p:extLst>
              <p:ext uri="{D42A27DB-BD31-4B8C-83A1-F6EECF244321}">
                <p14:modId xmlns:p14="http://schemas.microsoft.com/office/powerpoint/2010/main" val="3230992619"/>
              </p:ext>
            </p:extLst>
          </p:nvPr>
        </p:nvGraphicFramePr>
        <p:xfrm>
          <a:off x="800100" y="1979410"/>
          <a:ext cx="7287275" cy="3444391"/>
        </p:xfrm>
        <a:graphic>
          <a:graphicData uri="http://schemas.openxmlformats.org/drawingml/2006/table">
            <a:tbl>
              <a:tblPr firstRow="1" firstCol="1" bandRow="1">
                <a:tableStyleId>{5C22544A-7EE6-4342-B048-85BDC9FD1C3A}</a:tableStyleId>
              </a:tblPr>
              <a:tblGrid>
                <a:gridCol w="2795358">
                  <a:extLst>
                    <a:ext uri="{9D8B030D-6E8A-4147-A177-3AD203B41FA5}">
                      <a16:colId xmlns:a16="http://schemas.microsoft.com/office/drawing/2014/main" val="3688605199"/>
                    </a:ext>
                  </a:extLst>
                </a:gridCol>
                <a:gridCol w="1411388">
                  <a:extLst>
                    <a:ext uri="{9D8B030D-6E8A-4147-A177-3AD203B41FA5}">
                      <a16:colId xmlns:a16="http://schemas.microsoft.com/office/drawing/2014/main" val="703604059"/>
                    </a:ext>
                  </a:extLst>
                </a:gridCol>
                <a:gridCol w="1490579">
                  <a:extLst>
                    <a:ext uri="{9D8B030D-6E8A-4147-A177-3AD203B41FA5}">
                      <a16:colId xmlns:a16="http://schemas.microsoft.com/office/drawing/2014/main" val="3555144197"/>
                    </a:ext>
                  </a:extLst>
                </a:gridCol>
                <a:gridCol w="1589950">
                  <a:extLst>
                    <a:ext uri="{9D8B030D-6E8A-4147-A177-3AD203B41FA5}">
                      <a16:colId xmlns:a16="http://schemas.microsoft.com/office/drawing/2014/main" val="851160537"/>
                    </a:ext>
                  </a:extLst>
                </a:gridCol>
              </a:tblGrid>
              <a:tr h="729852">
                <a:tc>
                  <a:txBody>
                    <a:bodyPr/>
                    <a:lstStyle/>
                    <a:p>
                      <a:pPr marL="0" marR="0">
                        <a:spcBef>
                          <a:spcPts val="0"/>
                        </a:spcBef>
                        <a:spcAft>
                          <a:spcPts val="0"/>
                        </a:spcAft>
                      </a:pPr>
                      <a:endParaRPr lang="en-US" sz="1200">
                        <a:effectLst/>
                        <a:latin typeface="+mn-lt"/>
                        <a:ea typeface="Calibri" panose="020F0502020204030204" pitchFamily="34" charset="0"/>
                      </a:endParaRPr>
                    </a:p>
                  </a:txBody>
                  <a:tcPr marL="68580" marR="68580" marT="34290" marB="34290"/>
                </a:tc>
                <a:tc>
                  <a:txBody>
                    <a:bodyPr/>
                    <a:lstStyle/>
                    <a:p>
                      <a:pPr algn="ctr"/>
                      <a:r>
                        <a:rPr lang="en-US" sz="1200" b="1" kern="1200">
                          <a:solidFill>
                            <a:schemeClr val="lt1"/>
                          </a:solidFill>
                          <a:effectLst/>
                          <a:latin typeface="+mn-lt"/>
                          <a:ea typeface="+mn-ea"/>
                          <a:cs typeface="+mn-cs"/>
                        </a:rPr>
                        <a:t>District Assessment Coordinator</a:t>
                      </a:r>
                    </a:p>
                  </a:txBody>
                  <a:tcPr marL="68580" marR="68580" marT="34290" marB="34290"/>
                </a:tc>
                <a:tc>
                  <a:txBody>
                    <a:bodyPr/>
                    <a:lstStyle/>
                    <a:p>
                      <a:pPr algn="ctr"/>
                      <a:r>
                        <a:rPr lang="en-US" sz="1200" b="1" kern="1200">
                          <a:solidFill>
                            <a:schemeClr val="lt1"/>
                          </a:solidFill>
                          <a:effectLst/>
                          <a:latin typeface="+mn-lt"/>
                          <a:ea typeface="+mn-ea"/>
                          <a:cs typeface="+mn-cs"/>
                        </a:rPr>
                        <a:t>School Assessment Coordinator</a:t>
                      </a:r>
                    </a:p>
                  </a:txBody>
                  <a:tcPr marL="68580" marR="68580" marT="34290" marB="34290"/>
                </a:tc>
                <a:tc>
                  <a:txBody>
                    <a:bodyPr/>
                    <a:lstStyle/>
                    <a:p>
                      <a:pPr marL="0" marR="0" algn="ctr">
                        <a:spcBef>
                          <a:spcPts val="0"/>
                        </a:spcBef>
                        <a:spcAft>
                          <a:spcPts val="0"/>
                        </a:spcAft>
                      </a:pPr>
                      <a:r>
                        <a:rPr lang="en-US" sz="1200">
                          <a:effectLst/>
                          <a:latin typeface="+mn-lt"/>
                        </a:rPr>
                        <a:t>Proctor</a:t>
                      </a:r>
                      <a:endParaRPr lang="en-US" sz="1200">
                        <a:effectLst/>
                        <a:latin typeface="+mn-lt"/>
                        <a:ea typeface="Calibri" panose="020F0502020204030204" pitchFamily="34" charset="0"/>
                      </a:endParaRPr>
                    </a:p>
                  </a:txBody>
                  <a:tcPr marL="68580" marR="68580" marT="34290" marB="34290"/>
                </a:tc>
                <a:extLst>
                  <a:ext uri="{0D108BD9-81ED-4DB2-BD59-A6C34878D82A}">
                    <a16:rowId xmlns:a16="http://schemas.microsoft.com/office/drawing/2014/main" val="4050634202"/>
                  </a:ext>
                </a:extLst>
              </a:tr>
              <a:tr h="424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Arial"/>
                        </a:rPr>
                        <a:t>Assign Accommodations</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endParaRPr lang="en-US" sz="1200">
                        <a:effectLst/>
                        <a:latin typeface="+mn-lt"/>
                        <a:ea typeface="Calibri" panose="020F0502020204030204" pitchFamily="34" charset="0"/>
                      </a:endParaRPr>
                    </a:p>
                  </a:txBody>
                  <a:tcPr marL="68580" marR="68580" marT="34290" marB="34290" anchor="ctr"/>
                </a:tc>
                <a:extLst>
                  <a:ext uri="{0D108BD9-81ED-4DB2-BD59-A6C34878D82A}">
                    <a16:rowId xmlns:a16="http://schemas.microsoft.com/office/drawing/2014/main" val="2801836452"/>
                  </a:ext>
                </a:extLst>
              </a:tr>
              <a:tr h="413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Arial"/>
                        </a:rPr>
                        <a:t>Assign Not-Tested Codes</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endParaRPr lang="en-US" sz="1200">
                        <a:effectLst/>
                        <a:latin typeface="+mn-lt"/>
                        <a:ea typeface="Calibri" panose="020F0502020204030204" pitchFamily="34" charset="0"/>
                      </a:endParaRPr>
                    </a:p>
                  </a:txBody>
                  <a:tcPr marL="68580" marR="68580" marT="34290" marB="34290" anchor="ctr"/>
                </a:tc>
                <a:extLst>
                  <a:ext uri="{0D108BD9-81ED-4DB2-BD59-A6C34878D82A}">
                    <a16:rowId xmlns:a16="http://schemas.microsoft.com/office/drawing/2014/main" val="2116264325"/>
                  </a:ext>
                </a:extLst>
              </a:tr>
              <a:tr h="572345">
                <a:tc>
                  <a:txBody>
                    <a:bodyPr/>
                    <a:lstStyle/>
                    <a:p>
                      <a:pPr marL="0" indent="0"/>
                      <a:r>
                        <a:rPr lang="en-US" sz="1200">
                          <a:cs typeface="Arial"/>
                        </a:rPr>
                        <a:t>Create Optional Student Groups </a:t>
                      </a:r>
                    </a:p>
                    <a:p>
                      <a:pPr marL="0" indent="0"/>
                      <a:r>
                        <a:rPr lang="en-US" sz="1200">
                          <a:cs typeface="Arial"/>
                        </a:rPr>
                        <a:t>(In MAP Growth as Classes)</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646"/>
                          </a:solidFill>
                          <a:effectLst/>
                          <a:uLnTx/>
                          <a:uFillTx/>
                          <a:latin typeface="Century Gothic"/>
                          <a:ea typeface="Calibri" panose="020F0502020204030204" pitchFamily="34" charset="0"/>
                          <a:cs typeface="+mn-cs"/>
                        </a:rPr>
                        <a:t>X</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646"/>
                          </a:solidFill>
                          <a:effectLst/>
                          <a:uLnTx/>
                          <a:uFillTx/>
                          <a:latin typeface="Century Gothic"/>
                          <a:ea typeface="Calibri" panose="020F0502020204030204" pitchFamily="34" charset="0"/>
                          <a:cs typeface="+mn-cs"/>
                        </a:rPr>
                        <a:t>X</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646"/>
                        </a:solidFill>
                        <a:effectLst/>
                        <a:uLnTx/>
                        <a:uFillTx/>
                        <a:latin typeface="+mn-lt"/>
                        <a:ea typeface="Calibri" panose="020F0502020204030204" pitchFamily="34" charset="0"/>
                        <a:cs typeface="+mn-cs"/>
                      </a:endParaRPr>
                    </a:p>
                  </a:txBody>
                  <a:tcPr marL="68580" marR="68580" marT="34290" marB="34290" anchor="ctr"/>
                </a:tc>
                <a:extLst>
                  <a:ext uri="{0D108BD9-81ED-4DB2-BD59-A6C34878D82A}">
                    <a16:rowId xmlns:a16="http://schemas.microsoft.com/office/drawing/2014/main" val="3825045728"/>
                  </a:ext>
                </a:extLst>
              </a:tr>
              <a:tr h="394709">
                <a:tc>
                  <a:txBody>
                    <a:bodyPr/>
                    <a:lstStyle/>
                    <a:p>
                      <a:pPr marL="0" indent="0" algn="l" defTabSz="457200" rtl="0" eaLnBrk="1" latinLnBrk="0" hangingPunct="1"/>
                      <a:r>
                        <a:rPr lang="en-US" sz="1200" b="1" kern="1200">
                          <a:solidFill>
                            <a:schemeClr val="lt1"/>
                          </a:solidFill>
                          <a:latin typeface="+mn-lt"/>
                          <a:ea typeface="+mn-ea"/>
                          <a:cs typeface="Arial"/>
                        </a:rPr>
                        <a:t>View Manage Online Testing Dashboard</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extLst>
                  <a:ext uri="{0D108BD9-81ED-4DB2-BD59-A6C34878D82A}">
                    <a16:rowId xmlns:a16="http://schemas.microsoft.com/office/drawing/2014/main" val="2406089392"/>
                  </a:ext>
                </a:extLst>
              </a:tr>
              <a:tr h="394709">
                <a:tc>
                  <a:txBody>
                    <a:bodyPr/>
                    <a:lstStyle/>
                    <a:p>
                      <a:pPr marL="345440" indent="-345440"/>
                      <a:r>
                        <a:rPr lang="en-US" sz="1200"/>
                        <a:t>Print Test Tickets</a:t>
                      </a:r>
                      <a:endParaRPr lang="en-US" sz="1200">
                        <a:cs typeface="Arial"/>
                      </a:endParaRP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extLst>
                  <a:ext uri="{0D108BD9-81ED-4DB2-BD59-A6C34878D82A}">
                    <a16:rowId xmlns:a16="http://schemas.microsoft.com/office/drawing/2014/main" val="586905855"/>
                  </a:ext>
                </a:extLst>
              </a:tr>
              <a:tr h="474945">
                <a:tc>
                  <a:txBody>
                    <a:bodyPr/>
                    <a:lstStyle/>
                    <a:p>
                      <a:pPr marL="0" marR="0" lvl="0" indent="0" algn="l" rtl="0" eaLnBrk="1" fontAlgn="auto" latinLnBrk="0" hangingPunct="1">
                        <a:lnSpc>
                          <a:spcPct val="100000"/>
                        </a:lnSpc>
                        <a:spcBef>
                          <a:spcPts val="0"/>
                        </a:spcBef>
                        <a:spcAft>
                          <a:spcPts val="0"/>
                        </a:spcAft>
                        <a:buClrTx/>
                        <a:buSzTx/>
                        <a:buFontTx/>
                        <a:buNone/>
                      </a:pPr>
                      <a:r>
                        <a:rPr lang="en-US" sz="1200"/>
                        <a:t>Proctor Registered Tests</a:t>
                      </a:r>
                      <a:endParaRPr lang="en-US" sz="1200">
                        <a:cs typeface="Arial"/>
                      </a:endParaRPr>
                    </a:p>
                  </a:txBody>
                  <a:tcPr marL="68580" marR="68580" marT="34290" marB="34290" anchor="ctr"/>
                </a:tc>
                <a:tc>
                  <a:txBody>
                    <a:bodyPr/>
                    <a:lstStyle/>
                    <a:p>
                      <a:pPr marL="0" marR="0" algn="ctr">
                        <a:spcBef>
                          <a:spcPts val="0"/>
                        </a:spcBef>
                        <a:spcAft>
                          <a:spcPts val="0"/>
                        </a:spcAft>
                      </a:pPr>
                      <a:endParaRPr lang="en-US" sz="1200">
                        <a:effectLst/>
                        <a:latin typeface="+mn-lt"/>
                        <a:ea typeface="Calibri" panose="020F0502020204030204" pitchFamily="34" charset="0"/>
                      </a:endParaRPr>
                    </a:p>
                  </a:txBody>
                  <a:tcPr marL="68580" marR="68580" marT="34290" marB="34290" anchor="ctr"/>
                </a:tc>
                <a:tc>
                  <a:txBody>
                    <a:bodyPr/>
                    <a:lstStyle/>
                    <a:p>
                      <a:pPr marL="0" marR="0" algn="ctr">
                        <a:spcBef>
                          <a:spcPts val="0"/>
                        </a:spcBef>
                        <a:spcAft>
                          <a:spcPts val="0"/>
                        </a:spcAft>
                      </a:pPr>
                      <a:endParaRPr lang="en-US" sz="1200">
                        <a:effectLst/>
                        <a:latin typeface="+mn-lt"/>
                        <a:ea typeface="Calibri" panose="020F0502020204030204" pitchFamily="34" charset="0"/>
                      </a:endParaRP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extLst>
                  <a:ext uri="{0D108BD9-81ED-4DB2-BD59-A6C34878D82A}">
                    <a16:rowId xmlns:a16="http://schemas.microsoft.com/office/drawing/2014/main" val="4049795963"/>
                  </a:ext>
                </a:extLst>
              </a:tr>
            </a:tbl>
          </a:graphicData>
        </a:graphic>
      </p:graphicFrame>
    </p:spTree>
    <p:custDataLst>
      <p:tags r:id="rId1"/>
    </p:custDataLst>
    <p:extLst>
      <p:ext uri="{BB962C8B-B14F-4D97-AF65-F5344CB8AC3E}">
        <p14:creationId xmlns:p14="http://schemas.microsoft.com/office/powerpoint/2010/main" val="3785955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890" y="280549"/>
            <a:ext cx="8118591" cy="486099"/>
          </a:xfrm>
        </p:spPr>
        <p:txBody>
          <a:bodyPr>
            <a:normAutofit fontScale="90000"/>
          </a:bodyPr>
          <a:lstStyle/>
          <a:p>
            <a:r>
              <a:rPr lang="en-US">
                <a:solidFill>
                  <a:schemeClr val="bg1"/>
                </a:solidFill>
              </a:rPr>
              <a:t>Print Student Test Tickets</a:t>
            </a:r>
          </a:p>
        </p:txBody>
      </p:sp>
      <p:sp>
        <p:nvSpPr>
          <p:cNvPr id="6" name="Text Placeholder 5"/>
          <p:cNvSpPr>
            <a:spLocks noGrp="1"/>
          </p:cNvSpPr>
          <p:nvPr>
            <p:ph type="body" sz="quarter" idx="24"/>
          </p:nvPr>
        </p:nvSpPr>
        <p:spPr/>
        <p:txBody>
          <a:bodyPr vert="horz" lIns="68580" tIns="34290" rIns="68580" bIns="34290" rtlCol="0" anchor="t">
            <a:normAutofit fontScale="92500" lnSpcReduction="20000"/>
          </a:bodyPr>
          <a:lstStyle/>
          <a:p>
            <a:r>
              <a:rPr lang="en-US">
                <a:cs typeface="Arial"/>
              </a:rPr>
              <a:t>Available in two formats:</a:t>
            </a:r>
          </a:p>
          <a:p>
            <a:pPr lvl="1"/>
            <a:r>
              <a:rPr lang="en-US" sz="2100">
                <a:cs typeface="Arial"/>
              </a:rPr>
              <a:t>PDF Format (one to four per page)</a:t>
            </a:r>
          </a:p>
          <a:p>
            <a:pPr lvl="1"/>
            <a:r>
              <a:rPr lang="en-US" sz="2100">
                <a:cs typeface="Arial"/>
              </a:rPr>
              <a:t>CSV Export (For bulk printing)</a:t>
            </a:r>
          </a:p>
          <a:p>
            <a:r>
              <a:rPr lang="en-US">
                <a:cs typeface="Arial"/>
              </a:rPr>
              <a:t>In two ways:</a:t>
            </a:r>
          </a:p>
          <a:p>
            <a:pPr lvl="1"/>
            <a:r>
              <a:rPr lang="en-US" sz="2100">
                <a:cs typeface="Arial"/>
              </a:rPr>
              <a:t>Manage Online Testing page</a:t>
            </a:r>
          </a:p>
          <a:p>
            <a:pPr lvl="1"/>
            <a:r>
              <a:rPr lang="en-US" sz="2100">
                <a:cs typeface="Arial"/>
              </a:rPr>
              <a:t>Individual Student Profile, Test Registrations tab</a:t>
            </a:r>
          </a:p>
          <a:p>
            <a:r>
              <a:rPr lang="en-US">
                <a:cs typeface="Arial"/>
              </a:rPr>
              <a:t>Proctors can print on demand.</a:t>
            </a:r>
          </a:p>
          <a:p>
            <a:r>
              <a:rPr lang="en-US">
                <a:cs typeface="Arial"/>
              </a:rPr>
              <a:t>There is a roster in a pdf that shows the list of tickets that have been printed.</a:t>
            </a:r>
          </a:p>
          <a:p>
            <a:r>
              <a:rPr lang="en-US">
                <a:cs typeface="Arial"/>
              </a:rPr>
              <a:t>Students don't have to be in test groups to access a test ticket.</a:t>
            </a:r>
          </a:p>
          <a:p>
            <a:r>
              <a:rPr lang="en-US">
                <a:cs typeface="Arial"/>
              </a:rPr>
              <a:t>If the student has their ticket, they can log in and test!</a:t>
            </a:r>
          </a:p>
          <a:p>
            <a:pPr marL="0" indent="0">
              <a:buNone/>
            </a:pPr>
            <a:endParaRPr lang="en-US" sz="1700">
              <a:cs typeface="Arial"/>
            </a:endParaRPr>
          </a:p>
          <a:p>
            <a:pPr lvl="1" indent="-257810"/>
            <a:endParaRPr lang="en-US" sz="2400">
              <a:cs typeface="Arial"/>
            </a:endParaRPr>
          </a:p>
          <a:p>
            <a:pPr lvl="1"/>
            <a:endParaRPr lang="en-US" sz="2400">
              <a:cs typeface="Aria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362507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890" y="280549"/>
            <a:ext cx="8118591" cy="486099"/>
          </a:xfrm>
        </p:spPr>
        <p:txBody>
          <a:bodyPr>
            <a:normAutofit fontScale="90000"/>
          </a:bodyPr>
          <a:lstStyle/>
          <a:p>
            <a:r>
              <a:rPr lang="en-US">
                <a:solidFill>
                  <a:schemeClr val="bg1"/>
                </a:solidFill>
              </a:rPr>
              <a:t>Student Test Tickets</a:t>
            </a: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10" name="Rectangle 9">
            <a:extLst>
              <a:ext uri="{FF2B5EF4-FFF2-40B4-BE49-F238E27FC236}">
                <a16:creationId xmlns:a16="http://schemas.microsoft.com/office/drawing/2014/main" id="{6C66C0E6-9870-3344-A633-09173E352857}"/>
              </a:ext>
            </a:extLst>
          </p:cNvPr>
          <p:cNvSpPr/>
          <p:nvPr/>
        </p:nvSpPr>
        <p:spPr>
          <a:xfrm>
            <a:off x="383461" y="1398771"/>
            <a:ext cx="8329024" cy="5856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9DB035FA-596F-4C2B-B58D-6B2E8569C192}"/>
              </a:ext>
            </a:extLst>
          </p:cNvPr>
          <p:cNvSpPr>
            <a:spLocks noGrp="1"/>
          </p:cNvSpPr>
          <p:nvPr>
            <p:ph type="body" sz="quarter" idx="24"/>
          </p:nvPr>
        </p:nvSpPr>
        <p:spPr>
          <a:xfrm>
            <a:off x="337873" y="1522909"/>
            <a:ext cx="8421545" cy="2370487"/>
          </a:xfrm>
        </p:spPr>
        <p:txBody>
          <a:bodyPr vert="horz" lIns="68580" tIns="34290" rIns="68580" bIns="34290" rtlCol="0" anchor="t">
            <a:normAutofit/>
          </a:bodyPr>
          <a:lstStyle/>
          <a:p>
            <a:r>
              <a:rPr lang="en-US" sz="1700">
                <a:cs typeface="Arial"/>
              </a:rPr>
              <a:t>Multiple student tickets can be printed at once or printed individually.</a:t>
            </a:r>
            <a:endParaRPr lang="en-US"/>
          </a:p>
          <a:p>
            <a:r>
              <a:rPr lang="en-US" sz="1700">
                <a:cs typeface="Arial"/>
              </a:rPr>
              <a:t>Test tickets print 1 or 4 to a page.</a:t>
            </a:r>
          </a:p>
          <a:p>
            <a:pPr lvl="1"/>
            <a:r>
              <a:rPr lang="en-US" sz="1600">
                <a:cs typeface="Arial"/>
              </a:rPr>
              <a:t>Four Tickets Per Page can be selected in the system.</a:t>
            </a:r>
            <a:endParaRPr lang="en-US" sz="1800">
              <a:cs typeface="Arial"/>
            </a:endParaRPr>
          </a:p>
          <a:p>
            <a:pPr lvl="1" indent="-257810"/>
            <a:endParaRPr lang="en-US" sz="2400">
              <a:cs typeface="Arial"/>
            </a:endParaRPr>
          </a:p>
          <a:p>
            <a:pPr lvl="1"/>
            <a:endParaRPr lang="en-US" sz="2400">
              <a:cs typeface="Arial"/>
            </a:endParaRPr>
          </a:p>
        </p:txBody>
      </p:sp>
      <p:pic>
        <p:nvPicPr>
          <p:cNvPr id="8" name="Picture 7">
            <a:extLst>
              <a:ext uri="{FF2B5EF4-FFF2-40B4-BE49-F238E27FC236}">
                <a16:creationId xmlns:a16="http://schemas.microsoft.com/office/drawing/2014/main" id="{A15D9643-1EEF-4B1E-BC31-CFF5B9B6F514}"/>
              </a:ext>
            </a:extLst>
          </p:cNvPr>
          <p:cNvPicPr>
            <a:picLocks noChangeAspect="1"/>
          </p:cNvPicPr>
          <p:nvPr/>
        </p:nvPicPr>
        <p:blipFill>
          <a:blip r:embed="rId5"/>
          <a:stretch>
            <a:fillRect/>
          </a:stretch>
        </p:blipFill>
        <p:spPr>
          <a:xfrm>
            <a:off x="333657" y="2880781"/>
            <a:ext cx="4998372" cy="2951748"/>
          </a:xfrm>
          <a:prstGeom prst="rect">
            <a:avLst/>
          </a:prstGeom>
        </p:spPr>
      </p:pic>
      <p:sp>
        <p:nvSpPr>
          <p:cNvPr id="7" name="Rectangle 6">
            <a:extLst>
              <a:ext uri="{FF2B5EF4-FFF2-40B4-BE49-F238E27FC236}">
                <a16:creationId xmlns:a16="http://schemas.microsoft.com/office/drawing/2014/main" id="{B2B2E2C9-7AD6-CD6A-64D0-C4A134F39823}"/>
              </a:ext>
            </a:extLst>
          </p:cNvPr>
          <p:cNvSpPr/>
          <p:nvPr/>
        </p:nvSpPr>
        <p:spPr>
          <a:xfrm>
            <a:off x="425425" y="2954146"/>
            <a:ext cx="1170362" cy="97618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2" descr="Graphical user interface, application&#10;&#10;Description automatically generated">
            <a:extLst>
              <a:ext uri="{FF2B5EF4-FFF2-40B4-BE49-F238E27FC236}">
                <a16:creationId xmlns:a16="http://schemas.microsoft.com/office/drawing/2014/main" id="{72E209E8-5B6F-FD7D-0BC7-CC035FE5D9D2}"/>
              </a:ext>
            </a:extLst>
          </p:cNvPr>
          <p:cNvPicPr>
            <a:picLocks noChangeAspect="1"/>
          </p:cNvPicPr>
          <p:nvPr/>
        </p:nvPicPr>
        <p:blipFill>
          <a:blip r:embed="rId6"/>
          <a:stretch>
            <a:fillRect/>
          </a:stretch>
        </p:blipFill>
        <p:spPr>
          <a:xfrm>
            <a:off x="3738801" y="4480639"/>
            <a:ext cx="5029200" cy="2283370"/>
          </a:xfrm>
          <a:prstGeom prst="rect">
            <a:avLst/>
          </a:prstGeom>
          <a:ln>
            <a:solidFill>
              <a:srgbClr val="000000"/>
            </a:solidFill>
          </a:ln>
        </p:spPr>
      </p:pic>
    </p:spTree>
    <p:custDataLst>
      <p:tags r:id="rId1"/>
    </p:custDataLst>
    <p:extLst>
      <p:ext uri="{BB962C8B-B14F-4D97-AF65-F5344CB8AC3E}">
        <p14:creationId xmlns:p14="http://schemas.microsoft.com/office/powerpoint/2010/main" val="617732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rPr>
              <a:t>Resetting Tests</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23796" y="1747836"/>
            <a:ext cx="841867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Tests can be reset in certain circumstances by contacting the NWEA Partner Support. </a:t>
            </a:r>
          </a:p>
          <a:p>
            <a:pPr marL="285750" indent="-285750">
              <a:buFont typeface="Arial"/>
              <a:buChar char="•"/>
            </a:pPr>
            <a:r>
              <a:rPr lang="en-US"/>
              <a:t>Below are some of the situations in which a student’s test may be reset or moved to another profile.</a:t>
            </a:r>
          </a:p>
          <a:p>
            <a:pPr marL="742950" lvl="1" indent="-285750">
              <a:buFont typeface="Arial"/>
              <a:buChar char="•"/>
            </a:pPr>
            <a:r>
              <a:rPr lang="en-US"/>
              <a:t>Student signed in under a different student's name.</a:t>
            </a:r>
          </a:p>
          <a:p>
            <a:pPr marL="742950" lvl="1" indent="-285750">
              <a:buFont typeface="Arial"/>
              <a:buChar char="•"/>
            </a:pPr>
            <a:r>
              <a:rPr lang="en-US"/>
              <a:t>Student began test in wrong language / wrong accommodations</a:t>
            </a:r>
          </a:p>
          <a:p>
            <a:pPr marL="742950" lvl="1" indent="-285750">
              <a:buFont typeface="Arial"/>
              <a:buChar char="•"/>
            </a:pPr>
            <a:r>
              <a:rPr lang="en-US"/>
              <a:t>Emergency evacuation.</a:t>
            </a:r>
          </a:p>
          <a:p>
            <a:pPr marL="742950" lvl="1" indent="-285750">
              <a:buFont typeface="Arial"/>
              <a:buChar char="•"/>
            </a:pPr>
            <a:r>
              <a:rPr lang="en-US"/>
              <a:t>Please refer to guidance from NDE for other scenarios where a reset is applicable.</a:t>
            </a:r>
          </a:p>
          <a:p>
            <a:pPr lvl="1"/>
            <a:endParaRPr lang="en-US"/>
          </a:p>
          <a:p>
            <a:pPr lvl="1"/>
            <a:r>
              <a:rPr lang="en-US"/>
              <a:t>Note: Retest requests must come from the DAC to NWEA’s Partner Support.  NWEA’s Partner Support will automatically grant the retest request and log the request. NDE will regularly review the retest logs and look for instances of overuse and/or abuse by districts.</a:t>
            </a:r>
          </a:p>
          <a:p>
            <a:pPr marL="742950" lvl="1" indent="-285750">
              <a:buFont typeface="Arial"/>
              <a:buChar char="•"/>
            </a:pPr>
            <a:endParaRPr lang="en-US"/>
          </a:p>
          <a:p>
            <a:pPr marL="742950" lvl="1" indent="-285750">
              <a:buFont typeface="Arial"/>
              <a:buChar char="•"/>
            </a:pPr>
            <a:endParaRPr lang="en-US"/>
          </a:p>
        </p:txBody>
      </p:sp>
    </p:spTree>
    <p:custDataLst>
      <p:tags r:id="rId1"/>
    </p:custDataLst>
    <p:extLst>
      <p:ext uri="{BB962C8B-B14F-4D97-AF65-F5344CB8AC3E}">
        <p14:creationId xmlns:p14="http://schemas.microsoft.com/office/powerpoint/2010/main" val="4014561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a:solidFill>
                  <a:schemeClr val="bg1"/>
                </a:solidFill>
              </a:rPr>
              <a:t>Operational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1"/>
          </p:nvPr>
        </p:nvSpPr>
        <p:spPr>
          <a:xfrm>
            <a:off x="223737" y="1493196"/>
            <a:ext cx="8573891" cy="4821543"/>
          </a:xfrm>
          <a:prstGeom prst="rect">
            <a:avLst/>
          </a:prstGeom>
        </p:spPr>
        <p:txBody>
          <a:bodyPr vert="horz" lIns="91440" tIns="45720" rIns="91440" bIns="45720" rtlCol="0" anchor="t">
            <a:normAutofit/>
          </a:bodyPr>
          <a:lstStyle/>
          <a:p>
            <a:r>
              <a:rPr lang="en-US" sz="2000"/>
              <a:t>Operational Reports: </a:t>
            </a:r>
            <a:r>
              <a:rPr lang="en-US" sz="2000">
                <a:ea typeface="+mn-lt"/>
                <a:cs typeface="+mn-lt"/>
              </a:rPr>
              <a:t>These reports are designed to help DAC and SAC monitor testing status and the status of materials. </a:t>
            </a:r>
          </a:p>
          <a:p>
            <a:endParaRPr lang="en-US" sz="2000"/>
          </a:p>
          <a:p>
            <a:r>
              <a:rPr lang="en-US" sz="2000">
                <a:ea typeface="+mn-lt"/>
                <a:cs typeface="+mn-lt"/>
              </a:rPr>
              <a:t>To access operational reports:</a:t>
            </a:r>
            <a:endParaRPr lang="en-US"/>
          </a:p>
          <a:p>
            <a:pPr marL="800100" lvl="1" indent="-342900">
              <a:buFont typeface="+mj-lt"/>
              <a:buAutoNum type="arabicPeriod"/>
            </a:pPr>
            <a:r>
              <a:rPr lang="en-US" sz="1600">
                <a:ea typeface="+mn-lt"/>
                <a:cs typeface="+mn-lt"/>
              </a:rPr>
              <a:t>In the main menu, select </a:t>
            </a:r>
            <a:r>
              <a:rPr lang="en-US" sz="1600" b="1">
                <a:ea typeface="+mn-lt"/>
                <a:cs typeface="+mn-lt"/>
              </a:rPr>
              <a:t>Reports &gt; Operational</a:t>
            </a:r>
            <a:r>
              <a:rPr lang="en-US" sz="1600">
                <a:ea typeface="+mn-lt"/>
                <a:cs typeface="+mn-lt"/>
              </a:rPr>
              <a:t>.</a:t>
            </a:r>
            <a:endParaRPr lang="en-US" sz="1600"/>
          </a:p>
          <a:p>
            <a:pPr marL="800100" lvl="1" indent="-342900">
              <a:buFont typeface="+mj-lt"/>
              <a:buAutoNum type="arabicPeriod"/>
            </a:pPr>
            <a:r>
              <a:rPr lang="en-US" sz="1600">
                <a:ea typeface="+mn-lt"/>
                <a:cs typeface="+mn-lt"/>
              </a:rPr>
              <a:t>Select the </a:t>
            </a:r>
            <a:r>
              <a:rPr lang="en-US" sz="1600" b="1">
                <a:ea typeface="+mn-lt"/>
                <a:cs typeface="+mn-lt"/>
              </a:rPr>
              <a:t>Organization</a:t>
            </a:r>
            <a:r>
              <a:rPr lang="en-US" sz="1600">
                <a:ea typeface="+mn-lt"/>
                <a:cs typeface="+mn-lt"/>
              </a:rPr>
              <a:t> and </a:t>
            </a:r>
            <a:r>
              <a:rPr lang="en-US" sz="1600" b="1">
                <a:ea typeface="+mn-lt"/>
                <a:cs typeface="+mn-lt"/>
              </a:rPr>
              <a:t>Report Type </a:t>
            </a:r>
            <a:r>
              <a:rPr lang="en-US" sz="1600">
                <a:ea typeface="+mn-lt"/>
                <a:cs typeface="+mn-lt"/>
              </a:rPr>
              <a:t>from the drop-down lists.</a:t>
            </a:r>
            <a:endParaRPr lang="en-US" sz="1600"/>
          </a:p>
          <a:p>
            <a:pPr marL="800100" lvl="1" indent="-342900">
              <a:buFont typeface="+mj-lt"/>
              <a:buAutoNum type="arabicPeriod"/>
            </a:pPr>
            <a:r>
              <a:rPr lang="en-US" sz="1600">
                <a:ea typeface="+mn-lt"/>
                <a:cs typeface="+mn-lt"/>
              </a:rPr>
              <a:t>Select Find.</a:t>
            </a:r>
            <a:endParaRPr lang="en-US" sz="1600"/>
          </a:p>
          <a:p>
            <a:pPr marL="800100" lvl="1" indent="-342900">
              <a:buFont typeface="+mj-lt"/>
              <a:buAutoNum type="arabicPeriod"/>
            </a:pPr>
            <a:r>
              <a:rPr lang="en-US" sz="1600">
                <a:ea typeface="+mn-lt"/>
                <a:cs typeface="+mn-lt"/>
              </a:rPr>
              <a:t>Information about the report appears below. Select the </a:t>
            </a:r>
            <a:r>
              <a:rPr lang="en-US" sz="1600" b="1">
                <a:ea typeface="+mn-lt"/>
                <a:cs typeface="+mn-lt"/>
              </a:rPr>
              <a:t>icon</a:t>
            </a:r>
            <a:r>
              <a:rPr lang="en-US" sz="1600">
                <a:ea typeface="+mn-lt"/>
                <a:cs typeface="+mn-lt"/>
              </a:rPr>
              <a:t> in the Download column to download the report.</a:t>
            </a:r>
            <a:endParaRPr lang="en-US" sz="1600"/>
          </a:p>
          <a:p>
            <a:pPr marL="457200" lvl="1" indent="0">
              <a:buNone/>
            </a:pPr>
            <a:endParaRPr lang="en-US" sz="1600"/>
          </a:p>
          <a:p>
            <a:pPr>
              <a:lnSpc>
                <a:spcPct val="90000"/>
              </a:lnSpc>
            </a:pPr>
            <a:r>
              <a:rPr lang="en-US" sz="2000"/>
              <a:t>Data file layout for each report is in the Help section to reference format.</a:t>
            </a:r>
          </a:p>
          <a:p>
            <a:pPr>
              <a:lnSpc>
                <a:spcPct val="90000"/>
              </a:lnSpc>
            </a:pPr>
            <a:endParaRPr lang="en-US" sz="2000"/>
          </a:p>
          <a:p>
            <a:pPr marL="0" indent="0">
              <a:lnSpc>
                <a:spcPct val="90000"/>
              </a:lnSpc>
              <a:buNone/>
            </a:pPr>
            <a:endParaRPr lang="en-US" sz="2000" b="1"/>
          </a:p>
          <a:p>
            <a:pPr marL="0" indent="0">
              <a:lnSpc>
                <a:spcPct val="90000"/>
              </a:lnSpc>
              <a:buNone/>
            </a:pPr>
            <a:endParaRPr lang="en-US" sz="2000"/>
          </a:p>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spTree>
    <p:custDataLst>
      <p:tags r:id="rId1"/>
    </p:custDataLst>
    <p:extLst>
      <p:ext uri="{BB962C8B-B14F-4D97-AF65-F5344CB8AC3E}">
        <p14:creationId xmlns:p14="http://schemas.microsoft.com/office/powerpoint/2010/main" val="2812556533"/>
      </p:ext>
    </p:extLst>
  </p:cSld>
  <p:clrMapOvr>
    <a:masterClrMapping/>
  </p:clrMapOvr>
  <p:extLst>
    <p:ext uri="{6950BFC3-D8DA-4A85-94F7-54DA5524770B}">
      <p188:commentRel xmlns:p188="http://schemas.microsoft.com/office/powerpoint/2018/8/main" r:id="rId4"/>
    </p:ext>
  </p:extLs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a:solidFill>
                  <a:schemeClr val="bg1"/>
                </a:solidFill>
              </a:rPr>
              <a:t>Operational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1"/>
          </p:nvPr>
        </p:nvSpPr>
        <p:spPr>
          <a:xfrm>
            <a:off x="223737" y="1493196"/>
            <a:ext cx="8573891" cy="5066572"/>
          </a:xfrm>
          <a:prstGeom prst="rect">
            <a:avLst/>
          </a:prstGeom>
        </p:spPr>
        <p:txBody>
          <a:bodyPr vert="horz" lIns="91440" tIns="45720" rIns="91440" bIns="45720" rtlCol="0" anchor="t">
            <a:normAutofit/>
          </a:bodyPr>
          <a:lstStyle/>
          <a:p>
            <a:pPr marL="0" indent="0">
              <a:buNone/>
            </a:pPr>
            <a:endParaRPr lang="en-US" sz="2000"/>
          </a:p>
          <a:p>
            <a:pPr>
              <a:lnSpc>
                <a:spcPct val="90000"/>
              </a:lnSpc>
            </a:pPr>
            <a:endParaRPr lang="en-US" sz="2000"/>
          </a:p>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graphicFrame>
        <p:nvGraphicFramePr>
          <p:cNvPr id="4" name="Table 4">
            <a:extLst>
              <a:ext uri="{FF2B5EF4-FFF2-40B4-BE49-F238E27FC236}">
                <a16:creationId xmlns:a16="http://schemas.microsoft.com/office/drawing/2014/main" id="{3EEEDB4E-24CD-45CE-87C3-8DE46697CB4C}"/>
              </a:ext>
            </a:extLst>
          </p:cNvPr>
          <p:cNvGraphicFramePr>
            <a:graphicFrameLocks noGrp="1"/>
          </p:cNvGraphicFramePr>
          <p:nvPr>
            <p:extLst>
              <p:ext uri="{D42A27DB-BD31-4B8C-83A1-F6EECF244321}">
                <p14:modId xmlns:p14="http://schemas.microsoft.com/office/powerpoint/2010/main" val="4275091148"/>
              </p:ext>
            </p:extLst>
          </p:nvPr>
        </p:nvGraphicFramePr>
        <p:xfrm>
          <a:off x="142875" y="1500187"/>
          <a:ext cx="8838192" cy="4113456"/>
        </p:xfrm>
        <a:graphic>
          <a:graphicData uri="http://schemas.openxmlformats.org/drawingml/2006/table">
            <a:tbl>
              <a:tblPr firstRow="1" bandRow="1">
                <a:tableStyleId>{5C22544A-7EE6-4342-B048-85BDC9FD1C3A}</a:tableStyleId>
              </a:tblPr>
              <a:tblGrid>
                <a:gridCol w="3673634">
                  <a:extLst>
                    <a:ext uri="{9D8B030D-6E8A-4147-A177-3AD203B41FA5}">
                      <a16:colId xmlns:a16="http://schemas.microsoft.com/office/drawing/2014/main" val="1816017329"/>
                    </a:ext>
                  </a:extLst>
                </a:gridCol>
                <a:gridCol w="5164558">
                  <a:extLst>
                    <a:ext uri="{9D8B030D-6E8A-4147-A177-3AD203B41FA5}">
                      <a16:colId xmlns:a16="http://schemas.microsoft.com/office/drawing/2014/main" val="124692015"/>
                    </a:ext>
                  </a:extLst>
                </a:gridCol>
              </a:tblGrid>
              <a:tr h="323989">
                <a:tc>
                  <a:txBody>
                    <a:bodyPr/>
                    <a:lstStyle/>
                    <a:p>
                      <a:r>
                        <a:rPr lang="en-US" sz="1300"/>
                        <a:t>Operational Report</a:t>
                      </a:r>
                    </a:p>
                  </a:txBody>
                  <a:tcPr/>
                </a:tc>
                <a:tc>
                  <a:txBody>
                    <a:bodyPr/>
                    <a:lstStyle/>
                    <a:p>
                      <a:r>
                        <a:rPr lang="en-US" sz="1300"/>
                        <a:t>Description</a:t>
                      </a:r>
                    </a:p>
                  </a:txBody>
                  <a:tcPr/>
                </a:tc>
                <a:extLst>
                  <a:ext uri="{0D108BD9-81ED-4DB2-BD59-A6C34878D82A}">
                    <a16:rowId xmlns:a16="http://schemas.microsoft.com/office/drawing/2014/main" val="3140287337"/>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Materials Order Report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Report summarizes the quantity of tests by school that were assigned a paper/pencil accommodation. </a:t>
                      </a:r>
                      <a:endParaRPr lang="en-US" sz="1300"/>
                    </a:p>
                  </a:txBody>
                  <a:tcPr/>
                </a:tc>
                <a:extLst>
                  <a:ext uri="{0D108BD9-81ED-4DB2-BD59-A6C34878D82A}">
                    <a16:rowId xmlns:a16="http://schemas.microsoft.com/office/drawing/2014/main" val="1225138466"/>
                  </a:ext>
                </a:extLst>
              </a:tr>
              <a:tr h="467147">
                <a:tc>
                  <a:txBody>
                    <a:bodyPr/>
                    <a:lstStyle/>
                    <a:p>
                      <a:pPr marL="0" lvl="0" indent="0" algn="l">
                        <a:lnSpc>
                          <a:spcPct val="100000"/>
                        </a:lnSpc>
                        <a:spcBef>
                          <a:spcPts val="0"/>
                        </a:spcBef>
                        <a:spcAft>
                          <a:spcPts val="0"/>
                        </a:spcAft>
                        <a:buNone/>
                      </a:pPr>
                      <a:r>
                        <a:rPr lang="en-US" sz="1300">
                          <a:ea typeface="+mn-lt"/>
                          <a:cs typeface="+mn-lt"/>
                        </a:rPr>
                        <a:t>NSCAS Growth </a:t>
                      </a:r>
                      <a:r>
                        <a:rPr lang="en-US" sz="1300" b="0" i="0" u="none" strike="noStrike" noProof="0"/>
                        <a:t>Organization Report</a:t>
                      </a:r>
                    </a:p>
                  </a:txBody>
                  <a:tcPr/>
                </a:tc>
                <a:tc>
                  <a:txBody>
                    <a:bodyPr/>
                    <a:lstStyle/>
                    <a:p>
                      <a:pPr marL="0" lvl="0" indent="0" algn="l">
                        <a:lnSpc>
                          <a:spcPct val="100000"/>
                        </a:lnSpc>
                        <a:spcBef>
                          <a:spcPts val="0"/>
                        </a:spcBef>
                        <a:spcAft>
                          <a:spcPts val="0"/>
                        </a:spcAft>
                        <a:buNone/>
                      </a:pPr>
                      <a:r>
                        <a:rPr lang="en-US" sz="1300" b="0" i="0" u="none" strike="noStrike" noProof="0">
                          <a:latin typeface="Century Gothic"/>
                        </a:rPr>
                        <a:t>Report details the Organizational Hierarchy data in the system. The source of this data is the state Organization file. </a:t>
                      </a:r>
                    </a:p>
                  </a:txBody>
                  <a:tcPr/>
                </a:tc>
                <a:extLst>
                  <a:ext uri="{0D108BD9-81ED-4DB2-BD59-A6C34878D82A}">
                    <a16:rowId xmlns:a16="http://schemas.microsoft.com/office/drawing/2014/main" val="1455967739"/>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Registrations Report </a:t>
                      </a:r>
                      <a:endParaRPr lang="en-US" sz="13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Report details the students that were rostered to the administration. </a:t>
                      </a:r>
                      <a:endParaRPr lang="en-US" sz="1300"/>
                    </a:p>
                  </a:txBody>
                  <a:tcPr/>
                </a:tc>
                <a:extLst>
                  <a:ext uri="{0D108BD9-81ED-4DB2-BD59-A6C34878D82A}">
                    <a16:rowId xmlns:a16="http://schemas.microsoft.com/office/drawing/2014/main" val="404156480"/>
                  </a:ext>
                </a:extLst>
              </a:tr>
              <a:tr h="323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Student Mobility </a:t>
                      </a:r>
                      <a:endParaRPr lang="en-US" sz="13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a:ea typeface="+mn-lt"/>
                          <a:cs typeface="+mn-lt"/>
                        </a:rPr>
                        <a:t>Report details students that have been transferred from one school and/or district (within a school year) to another. </a:t>
                      </a:r>
                      <a:endParaRPr lang="en-US" sz="1300"/>
                    </a:p>
                  </a:txBody>
                  <a:tcPr/>
                </a:tc>
                <a:extLst>
                  <a:ext uri="{0D108BD9-81ED-4DB2-BD59-A6C34878D82A}">
                    <a16:rowId xmlns:a16="http://schemas.microsoft.com/office/drawing/2014/main" val="4130157392"/>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Summary Testing Status Report </a:t>
                      </a:r>
                      <a:endParaRPr lang="en-US" sz="13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Report is a summarization of testing statuses. </a:t>
                      </a:r>
                      <a:endParaRPr lang="en-US" sz="1300"/>
                    </a:p>
                  </a:txBody>
                  <a:tcPr/>
                </a:tc>
                <a:extLst>
                  <a:ext uri="{0D108BD9-81ED-4DB2-BD59-A6C34878D82A}">
                    <a16:rowId xmlns:a16="http://schemas.microsoft.com/office/drawing/2014/main" val="2757863738"/>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Testing Status Report </a:t>
                      </a:r>
                      <a:endParaRPr lang="en-US" sz="13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Report details the status of each student’s test. </a:t>
                      </a:r>
                      <a:endParaRPr lang="en-US" sz="1300"/>
                    </a:p>
                  </a:txBody>
                  <a:tcPr/>
                </a:tc>
                <a:extLst>
                  <a:ext uri="{0D108BD9-81ED-4DB2-BD59-A6C34878D82A}">
                    <a16:rowId xmlns:a16="http://schemas.microsoft.com/office/drawing/2014/main" val="1849300921"/>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i="0" u="none" strike="noStrike" noProof="0"/>
                        <a:t>District-Level Student Data File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a:solidFill>
                            <a:schemeClr val="dk1"/>
                          </a:solidFill>
                          <a:latin typeface="+mn-lt"/>
                          <a:ea typeface="+mn-lt"/>
                          <a:cs typeface="+mn-lt"/>
                        </a:rPr>
                        <a:t>Will contain all information for individual students, including demographics, RIT, reporting categories, achievement levels, and NSCAS scale scores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kern="1200">
                        <a:solidFill>
                          <a:schemeClr val="dk1"/>
                        </a:solidFill>
                        <a:latin typeface="+mn-lt"/>
                        <a:ea typeface="+mn-lt"/>
                        <a:cs typeface="+mn-lt"/>
                      </a:endParaRPr>
                    </a:p>
                  </a:txBody>
                  <a:tcPr/>
                </a:tc>
                <a:extLst>
                  <a:ext uri="{0D108BD9-81ED-4DB2-BD59-A6C34878D82A}">
                    <a16:rowId xmlns:a16="http://schemas.microsoft.com/office/drawing/2014/main" val="2389817958"/>
                  </a:ext>
                </a:extLst>
              </a:tr>
            </a:tbl>
          </a:graphicData>
        </a:graphic>
      </p:graphicFrame>
    </p:spTree>
    <p:custDataLst>
      <p:tags r:id="rId1"/>
    </p:custDataLst>
    <p:extLst>
      <p:ext uri="{BB962C8B-B14F-4D97-AF65-F5344CB8AC3E}">
        <p14:creationId xmlns:p14="http://schemas.microsoft.com/office/powerpoint/2010/main" val="3286840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F38B38-F12E-4201-8DFC-B00B3FD115B1}"/>
              </a:ext>
            </a:extLst>
          </p:cNvPr>
          <p:cNvSpPr>
            <a:spLocks noGrp="1"/>
          </p:cNvSpPr>
          <p:nvPr>
            <p:ph type="body" sz="quarter" idx="24"/>
          </p:nvPr>
        </p:nvSpPr>
        <p:spPr/>
        <p:txBody>
          <a:bodyPr vert="horz" lIns="91440" tIns="45720" rIns="91440" bIns="45720" rtlCol="0" anchor="t">
            <a:normAutofit fontScale="92500" lnSpcReduction="10000"/>
          </a:bodyPr>
          <a:lstStyle/>
          <a:p>
            <a:pPr marL="0" indent="0">
              <a:buNone/>
            </a:pPr>
            <a:r>
              <a:rPr lang="en-US" sz="2800"/>
              <a:t>District Transfers </a:t>
            </a:r>
            <a:endParaRPr lang="en-US"/>
          </a:p>
          <a:p>
            <a:pPr marL="0" indent="0">
              <a:buNone/>
            </a:pPr>
            <a:r>
              <a:rPr lang="en-US" sz="1700"/>
              <a:t>As MAP Growth is the source of truth for student data, if a student transfers out of your district, </a:t>
            </a:r>
            <a:r>
              <a:rPr lang="en-US" sz="1700" b="1"/>
              <a:t>they must be un-rostered from the current term</a:t>
            </a:r>
            <a:r>
              <a:rPr lang="en-US" sz="1700"/>
              <a:t> so they do not continue coming through the sync. </a:t>
            </a:r>
          </a:p>
          <a:p>
            <a:pPr marL="457200" indent="-457200">
              <a:buAutoNum type="arabicPeriod"/>
            </a:pPr>
            <a:r>
              <a:rPr lang="en-US" sz="1700"/>
              <a:t>In MAP Growth, you can locate the student’s profile and remove the current term and save changes. </a:t>
            </a:r>
          </a:p>
          <a:p>
            <a:pPr marL="457200" indent="-457200">
              <a:buAutoNum type="arabicPeriod"/>
            </a:pPr>
            <a:r>
              <a:rPr lang="en-US" sz="1700"/>
              <a:t>Transfer the student to the new school within Acacia</a:t>
            </a:r>
          </a:p>
          <a:p>
            <a:pPr marL="457200" indent="-457200">
              <a:buAutoNum type="arabicPeriod"/>
            </a:pPr>
            <a:r>
              <a:rPr lang="en-US" sz="1700"/>
              <a:t>To move a student and their testing data to a new district in MAP, submit the following form: </a:t>
            </a:r>
            <a:r>
              <a:rPr lang="en-US" sz="1700">
                <a:hlinkClick r:id="rId4"/>
              </a:rPr>
              <a:t>MAP District Transfer Form.</a:t>
            </a:r>
            <a:endParaRPr lang="en-US" sz="1700"/>
          </a:p>
          <a:p>
            <a:pPr marL="457200" indent="-457200">
              <a:buAutoNum type="arabicPeriod"/>
            </a:pPr>
            <a:r>
              <a:rPr lang="en-US" sz="1700"/>
              <a:t>If using Clever, choose to stop sharing this student as part of your data set.</a:t>
            </a:r>
          </a:p>
          <a:p>
            <a:pPr marL="457200" indent="-457200">
              <a:buAutoNum type="arabicPeriod"/>
            </a:pPr>
            <a:r>
              <a:rPr lang="en-US" sz="1700"/>
              <a:t>Once the student is rostered in the new district, they will be available to test at the new location.</a:t>
            </a:r>
            <a:endParaRPr lang="en-US" sz="2000"/>
          </a:p>
          <a:p>
            <a:pPr marL="0" indent="0">
              <a:buNone/>
            </a:pPr>
            <a:endParaRPr lang="en-US"/>
          </a:p>
        </p:txBody>
      </p:sp>
      <p:sp>
        <p:nvSpPr>
          <p:cNvPr id="5" name="Title 1">
            <a:extLst>
              <a:ext uri="{FF2B5EF4-FFF2-40B4-BE49-F238E27FC236}">
                <a16:creationId xmlns:a16="http://schemas.microsoft.com/office/drawing/2014/main" id="{9BE914E5-ABED-4E96-B404-34F2EE93E5C3}"/>
              </a:ext>
            </a:extLst>
          </p:cNvPr>
          <p:cNvSpPr>
            <a:spLocks noGrp="1"/>
          </p:cNvSpPr>
          <p:nvPr>
            <p:ph type="title"/>
          </p:nvPr>
        </p:nvSpPr>
        <p:spPr>
          <a:xfrm>
            <a:off x="854734" y="383614"/>
            <a:ext cx="8118591" cy="364574"/>
          </a:xfrm>
        </p:spPr>
        <p:txBody>
          <a:bodyPr>
            <a:normAutofit fontScale="90000"/>
          </a:bodyPr>
          <a:lstStyle/>
          <a:p>
            <a:r>
              <a:rPr lang="en-US">
                <a:solidFill>
                  <a:schemeClr val="bg1"/>
                </a:solidFill>
              </a:rPr>
              <a:t>Student Mobility</a:t>
            </a:r>
          </a:p>
        </p:txBody>
      </p:sp>
    </p:spTree>
    <p:custDataLst>
      <p:tags r:id="rId1"/>
    </p:custDataLst>
    <p:extLst>
      <p:ext uri="{BB962C8B-B14F-4D97-AF65-F5344CB8AC3E}">
        <p14:creationId xmlns:p14="http://schemas.microsoft.com/office/powerpoint/2010/main" val="1101271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rPr>
              <a:t>Test Security </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545225" cy="44319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Century Gothic"/>
                <a:ea typeface="+mn-lt"/>
                <a:cs typeface="+mn-lt"/>
              </a:rPr>
              <a:t>Training is the responsibility of the building principal with assistance from the DAC.  </a:t>
            </a:r>
            <a:endParaRPr lang="en-US">
              <a:latin typeface="Century Gothic"/>
              <a:ea typeface="+mn-lt"/>
              <a:cs typeface="Calibri"/>
            </a:endParaRPr>
          </a:p>
          <a:p>
            <a:pPr marL="285750" indent="-285750">
              <a:buFont typeface="Arial"/>
              <a:buChar char="•"/>
            </a:pPr>
            <a:r>
              <a:rPr lang="en-US">
                <a:latin typeface="Century Gothic"/>
                <a:ea typeface="+mn-lt"/>
                <a:cs typeface="+mn-lt"/>
              </a:rPr>
              <a:t>Test administrators, test proctors, and test coordinators must be trained  prior to test administration.   </a:t>
            </a:r>
            <a:endParaRPr lang="en-US">
              <a:latin typeface="Century Gothic"/>
              <a:ea typeface="+mn-lt"/>
              <a:cs typeface="Calibri"/>
            </a:endParaRPr>
          </a:p>
          <a:p>
            <a:pPr marL="285750" indent="-285750">
              <a:buFont typeface="Arial"/>
              <a:buChar char="•"/>
            </a:pPr>
            <a:r>
              <a:rPr lang="en-US">
                <a:latin typeface="Century Gothic"/>
                <a:ea typeface="+mn-lt"/>
                <a:cs typeface="+mn-lt"/>
              </a:rPr>
              <a:t>Training materials are provided by NDE and NWEA.   </a:t>
            </a:r>
            <a:endParaRPr lang="en-US">
              <a:latin typeface="Century Gothic"/>
              <a:ea typeface="+mn-lt"/>
              <a:cs typeface="Calibri"/>
            </a:endParaRPr>
          </a:p>
          <a:p>
            <a:pPr marL="285750" indent="-285750">
              <a:buFont typeface="Arial"/>
              <a:buChar char="•"/>
            </a:pPr>
            <a:r>
              <a:rPr lang="en-US">
                <a:latin typeface="Century Gothic"/>
                <a:ea typeface="+mn-lt"/>
                <a:cs typeface="+mn-lt"/>
              </a:rPr>
              <a:t>School districts may provide supplementary training materials.   </a:t>
            </a:r>
            <a:endParaRPr lang="en-US">
              <a:latin typeface="Century Gothic"/>
              <a:ea typeface="+mn-lt"/>
              <a:cs typeface="Calibri"/>
            </a:endParaRPr>
          </a:p>
          <a:p>
            <a:pPr marL="285750" indent="-285750">
              <a:buFont typeface="Arial"/>
              <a:buChar char="•"/>
            </a:pPr>
            <a:r>
              <a:rPr lang="en-US">
                <a:latin typeface="Century Gothic"/>
                <a:ea typeface="+mn-lt"/>
                <a:cs typeface="+mn-lt"/>
              </a:rPr>
              <a:t>Educators and principals will become familiar with specified testing  practices and appropriate assessment accessibility supports for  testing.  See the </a:t>
            </a:r>
            <a:r>
              <a:rPr lang="en-US">
                <a:latin typeface="Century Gothic"/>
                <a:ea typeface="+mn-lt"/>
                <a:cs typeface="+mn-lt"/>
                <a:hlinkClick r:id="rId5"/>
              </a:rPr>
              <a:t>Nebraska Student-Centered Assessment System  Accessibility Manual</a:t>
            </a:r>
            <a:r>
              <a:rPr lang="en-US">
                <a:latin typeface="Century Gothic"/>
                <a:ea typeface="+mn-lt"/>
                <a:cs typeface="+mn-lt"/>
              </a:rPr>
              <a:t>.   </a:t>
            </a:r>
            <a:endParaRPr lang="en-US">
              <a:latin typeface="Century Gothic"/>
              <a:ea typeface="+mn-lt"/>
              <a:cs typeface="Calibri"/>
            </a:endParaRPr>
          </a:p>
          <a:p>
            <a:pPr marL="285750" indent="-285750">
              <a:buFont typeface="Arial"/>
              <a:buChar char="•"/>
            </a:pPr>
            <a:r>
              <a:rPr lang="en-US">
                <a:latin typeface="Century Gothic"/>
                <a:ea typeface="+mn-lt"/>
                <a:cs typeface="+mn-lt"/>
              </a:rPr>
              <a:t>The building principal’s signature on a signed security agreement affirms  that they will  insure training for all staff. </a:t>
            </a:r>
          </a:p>
          <a:p>
            <a:endParaRPr lang="en-US">
              <a:latin typeface="Century Gothic"/>
              <a:cs typeface="Calibri"/>
            </a:endParaRPr>
          </a:p>
          <a:p>
            <a:pPr marL="800100" lvl="1" indent="-342900">
              <a:buFont typeface="Arial" panose="020B0604020202020204" pitchFamily="34" charset="0"/>
              <a:buChar char="•"/>
            </a:pPr>
            <a:endParaRPr lang="en-US" sz="1200">
              <a:latin typeface="Calibri"/>
              <a:cs typeface="Calibri"/>
            </a:endParaRPr>
          </a:p>
          <a:p>
            <a:pPr marL="800100" lvl="1" indent="-342900">
              <a:buFont typeface="Arial" panose="020B0604020202020204" pitchFamily="34" charset="0"/>
              <a:buChar char="•"/>
            </a:pPr>
            <a:endParaRPr lang="en-US" sz="1200">
              <a:latin typeface="Calibri"/>
              <a:cs typeface="Calibri"/>
            </a:endParaRPr>
          </a:p>
          <a:p>
            <a:pPr lvl="1"/>
            <a:endParaRPr lang="en-US" sz="2400"/>
          </a:p>
        </p:txBody>
      </p:sp>
    </p:spTree>
    <p:custDataLst>
      <p:tags r:id="rId1"/>
    </p:custDataLst>
    <p:extLst>
      <p:ext uri="{BB962C8B-B14F-4D97-AF65-F5344CB8AC3E}">
        <p14:creationId xmlns:p14="http://schemas.microsoft.com/office/powerpoint/2010/main" val="451016060"/>
      </p:ext>
    </p:extLst>
  </p:cSld>
  <p:clrMapOvr>
    <a:masterClrMapping/>
  </p:clrMapOvr>
  <p:extLst>
    <p:ext uri="{6950BFC3-D8DA-4A85-94F7-54DA5524770B}">
      <p188:commentRel xmlns:p188="http://schemas.microsoft.com/office/powerpoint/2018/8/main" r:id="rId4"/>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Proctor/Student </a:t>
            </a:r>
            <a:br>
              <a:rPr lang="en-US"/>
            </a:br>
            <a:r>
              <a:rPr lang="en-US"/>
              <a:t>Experience</a:t>
            </a:r>
          </a:p>
        </p:txBody>
      </p:sp>
    </p:spTree>
    <p:custDataLst>
      <p:tags r:id="rId1"/>
    </p:custDataLst>
    <p:extLst>
      <p:ext uri="{BB962C8B-B14F-4D97-AF65-F5344CB8AC3E}">
        <p14:creationId xmlns:p14="http://schemas.microsoft.com/office/powerpoint/2010/main" val="285778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Technology Readiness</a:t>
            </a:r>
          </a:p>
        </p:txBody>
      </p:sp>
    </p:spTree>
    <p:custDataLst>
      <p:tags r:id="rId1"/>
    </p:custDataLst>
    <p:extLst>
      <p:ext uri="{BB962C8B-B14F-4D97-AF65-F5344CB8AC3E}">
        <p14:creationId xmlns:p14="http://schemas.microsoft.com/office/powerpoint/2010/main" val="2049719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8704" y="247095"/>
            <a:ext cx="8118591" cy="486099"/>
          </a:xfrm>
        </p:spPr>
        <p:txBody>
          <a:bodyPr>
            <a:noAutofit/>
          </a:bodyPr>
          <a:lstStyle/>
          <a:p>
            <a:r>
              <a:rPr lang="en-US" sz="3200">
                <a:solidFill>
                  <a:schemeClr val="bg1"/>
                </a:solidFill>
              </a:rPr>
              <a:t>Proctor / Student Experience - Login</a:t>
            </a:r>
          </a:p>
        </p:txBody>
      </p:sp>
      <p:graphicFrame>
        <p:nvGraphicFramePr>
          <p:cNvPr id="2" name="Diagram 1"/>
          <p:cNvGraphicFramePr/>
          <p:nvPr>
            <p:extLst>
              <p:ext uri="{D42A27DB-BD31-4B8C-83A1-F6EECF244321}">
                <p14:modId xmlns:p14="http://schemas.microsoft.com/office/powerpoint/2010/main" val="376070499"/>
              </p:ext>
            </p:extLst>
          </p:nvPr>
        </p:nvGraphicFramePr>
        <p:xfrm>
          <a:off x="434899" y="1396999"/>
          <a:ext cx="8396867" cy="5137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nwea-graphite-large-rgb.png"/>
          <p:cNvPicPr>
            <a:picLocks noChangeAspect="1"/>
          </p:cNvPicPr>
          <p:nvPr/>
        </p:nvPicPr>
        <p:blipFill>
          <a:blip r:embed="rId9"/>
          <a:stretch>
            <a:fillRect/>
          </a:stretch>
        </p:blipFill>
        <p:spPr>
          <a:xfrm>
            <a:off x="134100" y="6456081"/>
            <a:ext cx="721202" cy="211240"/>
          </a:xfrm>
          <a:prstGeom prst="rect">
            <a:avLst/>
          </a:prstGeom>
          <a:ln w="12700">
            <a:miter lim="400000"/>
          </a:ln>
        </p:spPr>
      </p:pic>
      <p:pic>
        <p:nvPicPr>
          <p:cNvPr id="7" name="Picture 1">
            <a:extLst>
              <a:ext uri="{FF2B5EF4-FFF2-40B4-BE49-F238E27FC236}">
                <a16:creationId xmlns:a16="http://schemas.microsoft.com/office/drawing/2014/main" id="{239D1650-80B9-481D-A1DF-C5D5163BF7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0744" y="1876921"/>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80894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39" y="394475"/>
            <a:ext cx="8118591" cy="486099"/>
          </a:xfrm>
        </p:spPr>
        <p:txBody>
          <a:bodyPr>
            <a:noAutofit/>
          </a:bodyPr>
          <a:lstStyle/>
          <a:p>
            <a:r>
              <a:rPr lang="en-US" sz="3600">
                <a:solidFill>
                  <a:schemeClr val="bg1"/>
                </a:solidFill>
              </a:rPr>
              <a:t>Student Experience: </a:t>
            </a:r>
            <a:br>
              <a:rPr lang="en-US" sz="3600">
                <a:solidFill>
                  <a:schemeClr val="bg1"/>
                </a:solidFill>
              </a:rPr>
            </a:br>
            <a:r>
              <a:rPr lang="en-US" sz="2000">
                <a:solidFill>
                  <a:schemeClr val="bg1"/>
                </a:solidFill>
              </a:rPr>
              <a:t>Session Name &amp; Password</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6" name="Picture 5">
            <a:extLst>
              <a:ext uri="{FF2B5EF4-FFF2-40B4-BE49-F238E27FC236}">
                <a16:creationId xmlns:a16="http://schemas.microsoft.com/office/drawing/2014/main" id="{AE9C48D7-3DF2-4897-A88D-80D3ABC48AF9}"/>
              </a:ext>
            </a:extLst>
          </p:cNvPr>
          <p:cNvPicPr>
            <a:picLocks noChangeAspect="1"/>
          </p:cNvPicPr>
          <p:nvPr/>
        </p:nvPicPr>
        <p:blipFill>
          <a:blip r:embed="rId5"/>
          <a:stretch>
            <a:fillRect/>
          </a:stretch>
        </p:blipFill>
        <p:spPr>
          <a:xfrm>
            <a:off x="2259386" y="1890585"/>
            <a:ext cx="4302779" cy="47767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529900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CC7A-8DC4-4A62-ACA1-B5413B8779B5}"/>
              </a:ext>
            </a:extLst>
          </p:cNvPr>
          <p:cNvSpPr>
            <a:spLocks noGrp="1"/>
          </p:cNvSpPr>
          <p:nvPr>
            <p:ph type="title"/>
          </p:nvPr>
        </p:nvSpPr>
        <p:spPr>
          <a:xfrm>
            <a:off x="1251705" y="299365"/>
            <a:ext cx="8118591" cy="486099"/>
          </a:xfrm>
        </p:spPr>
        <p:txBody>
          <a:bodyPr>
            <a:normAutofit fontScale="90000"/>
          </a:bodyPr>
          <a:lstStyle/>
          <a:p>
            <a:r>
              <a:rPr lang="en-US">
                <a:solidFill>
                  <a:schemeClr val="bg1"/>
                </a:solidFill>
                <a:ea typeface="+mj-lt"/>
                <a:cs typeface="+mj-lt"/>
              </a:rPr>
              <a:t>Student Experience </a:t>
            </a:r>
            <a:endParaRPr lang="en-US"/>
          </a:p>
        </p:txBody>
      </p:sp>
      <p:pic>
        <p:nvPicPr>
          <p:cNvPr id="3" name="Picture 2" descr="A close-up of a certificate&#10;&#10;Description automatically generated">
            <a:extLst>
              <a:ext uri="{FF2B5EF4-FFF2-40B4-BE49-F238E27FC236}">
                <a16:creationId xmlns:a16="http://schemas.microsoft.com/office/drawing/2014/main" id="{C4EB04DF-DA38-1ECC-42C4-5AB776E035A4}"/>
              </a:ext>
            </a:extLst>
          </p:cNvPr>
          <p:cNvPicPr>
            <a:picLocks noChangeAspect="1"/>
          </p:cNvPicPr>
          <p:nvPr/>
        </p:nvPicPr>
        <p:blipFill>
          <a:blip r:embed="rId4"/>
          <a:stretch>
            <a:fillRect/>
          </a:stretch>
        </p:blipFill>
        <p:spPr>
          <a:xfrm>
            <a:off x="1275767" y="1821705"/>
            <a:ext cx="6343650" cy="4505325"/>
          </a:xfrm>
          <a:prstGeom prst="rect">
            <a:avLst/>
          </a:prstGeom>
        </p:spPr>
      </p:pic>
    </p:spTree>
    <p:custDataLst>
      <p:tags r:id="rId1"/>
    </p:custDataLst>
    <p:extLst>
      <p:ext uri="{BB962C8B-B14F-4D97-AF65-F5344CB8AC3E}">
        <p14:creationId xmlns:p14="http://schemas.microsoft.com/office/powerpoint/2010/main" val="23425205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A158CC-2C89-46C3-A11A-8ADCDF7AC48F}"/>
              </a:ext>
            </a:extLst>
          </p:cNvPr>
          <p:cNvSpPr txBox="1">
            <a:spLocks/>
          </p:cNvSpPr>
          <p:nvPr/>
        </p:nvSpPr>
        <p:spPr>
          <a:xfrm>
            <a:off x="1251705" y="299365"/>
            <a:ext cx="8118591" cy="486099"/>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a:solidFill>
                  <a:schemeClr val="bg1"/>
                </a:solidFill>
                <a:ea typeface="+mj-lt"/>
                <a:cs typeface="+mj-lt"/>
              </a:rPr>
              <a:t>Student Experience </a:t>
            </a:r>
            <a:endParaRPr lang="en-US"/>
          </a:p>
        </p:txBody>
      </p:sp>
      <p:pic>
        <p:nvPicPr>
          <p:cNvPr id="2" name="Picture 1" descr="A red sign with white text&#10;&#10;Description automatically generated">
            <a:extLst>
              <a:ext uri="{FF2B5EF4-FFF2-40B4-BE49-F238E27FC236}">
                <a16:creationId xmlns:a16="http://schemas.microsoft.com/office/drawing/2014/main" id="{0F009786-D273-C149-4E65-7DCDE8FE794C}"/>
              </a:ext>
            </a:extLst>
          </p:cNvPr>
          <p:cNvPicPr>
            <a:picLocks noChangeAspect="1"/>
          </p:cNvPicPr>
          <p:nvPr/>
        </p:nvPicPr>
        <p:blipFill>
          <a:blip r:embed="rId4"/>
          <a:stretch>
            <a:fillRect/>
          </a:stretch>
        </p:blipFill>
        <p:spPr>
          <a:xfrm>
            <a:off x="845392" y="1754933"/>
            <a:ext cx="7219950" cy="5105400"/>
          </a:xfrm>
          <a:prstGeom prst="rect">
            <a:avLst/>
          </a:prstGeom>
        </p:spPr>
      </p:pic>
    </p:spTree>
    <p:custDataLst>
      <p:tags r:id="rId1"/>
    </p:custDataLst>
    <p:extLst>
      <p:ext uri="{BB962C8B-B14F-4D97-AF65-F5344CB8AC3E}">
        <p14:creationId xmlns:p14="http://schemas.microsoft.com/office/powerpoint/2010/main" val="2774900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5" y="258247"/>
            <a:ext cx="8118591" cy="486099"/>
          </a:xfrm>
        </p:spPr>
        <p:txBody>
          <a:bodyPr>
            <a:normAutofit fontScale="90000"/>
          </a:bodyPr>
          <a:lstStyle/>
          <a:p>
            <a:r>
              <a:rPr lang="en-US">
                <a:solidFill>
                  <a:schemeClr val="bg1"/>
                </a:solidFill>
              </a:rPr>
              <a:t>Student Experience</a:t>
            </a:r>
            <a:br>
              <a:rPr lang="en-US"/>
            </a:br>
            <a:r>
              <a:rPr lang="en-US">
                <a:solidFill>
                  <a:schemeClr val="bg1"/>
                </a:solidFill>
                <a:cs typeface="Arial Bold"/>
              </a:rPr>
              <a:t>Logout </a:t>
            </a:r>
            <a:endParaRPr lang="en-US">
              <a:solidFill>
                <a:schemeClr val="bg1"/>
              </a:solidFil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13" name="TextBox 12">
            <a:extLst>
              <a:ext uri="{FF2B5EF4-FFF2-40B4-BE49-F238E27FC236}">
                <a16:creationId xmlns:a16="http://schemas.microsoft.com/office/drawing/2014/main" id="{E956A934-E611-497C-94BB-4EAE0E492ED4}"/>
              </a:ext>
            </a:extLst>
          </p:cNvPr>
          <p:cNvSpPr txBox="1"/>
          <p:nvPr/>
        </p:nvSpPr>
        <p:spPr>
          <a:xfrm>
            <a:off x="490617" y="4310916"/>
            <a:ext cx="3670519" cy="187743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en-US">
                <a:effectLst/>
              </a:rPr>
              <a:t>Inactivity</a:t>
            </a:r>
          </a:p>
          <a:p>
            <a:pPr marL="285750" indent="-285750">
              <a:buFont typeface="Courier New" panose="02070309020205020404" pitchFamily="49" charset="0"/>
              <a:buChar char="o"/>
            </a:pPr>
            <a:r>
              <a:rPr lang="en-US" sz="1400">
                <a:ea typeface="Times New Roman" panose="02020603050405020304" pitchFamily="18" charset="0"/>
              </a:rPr>
              <a:t>Message</a:t>
            </a:r>
            <a:r>
              <a:rPr lang="en-US" sz="1400">
                <a:effectLst/>
                <a:ea typeface="Times New Roman" panose="02020603050405020304" pitchFamily="18" charset="0"/>
              </a:rPr>
              <a:t> appears when student has been idle for 14.5 minutes.</a:t>
            </a:r>
            <a:endParaRPr lang="en-US" sz="1400">
              <a:effectLst/>
              <a:ea typeface="Calibri" panose="020F0502020204030204" pitchFamily="34" charset="0"/>
            </a:endParaRPr>
          </a:p>
          <a:p>
            <a:pPr marL="285750" indent="-285750">
              <a:buFont typeface="Courier New" panose="02070309020205020404" pitchFamily="49" charset="0"/>
              <a:buChar char="o"/>
            </a:pPr>
            <a:r>
              <a:rPr lang="en-US" sz="1400">
                <a:effectLst/>
                <a:ea typeface="Times New Roman" panose="02020603050405020304" pitchFamily="18" charset="0"/>
              </a:rPr>
              <a:t>If student doesn’t click within the screen then they will get the time out m</a:t>
            </a:r>
            <a:r>
              <a:rPr lang="en-US" sz="1400"/>
              <a:t>essage.</a:t>
            </a:r>
          </a:p>
          <a:p>
            <a:pPr marL="285750" lvl="1" indent="-285750">
              <a:buFont typeface="Courier New" panose="02070309020205020404" pitchFamily="49" charset="0"/>
              <a:buChar char="o"/>
            </a:pPr>
            <a:r>
              <a:rPr lang="en-US" sz="1400"/>
              <a:t>Once they receive this message then clicking exit is their only option. </a:t>
            </a:r>
          </a:p>
        </p:txBody>
      </p:sp>
      <p:pic>
        <p:nvPicPr>
          <p:cNvPr id="3" name="Picture 3" descr="Graphical user interface, application&#10;&#10;Description automatically generated">
            <a:extLst>
              <a:ext uri="{FF2B5EF4-FFF2-40B4-BE49-F238E27FC236}">
                <a16:creationId xmlns:a16="http://schemas.microsoft.com/office/drawing/2014/main" id="{F2011CAF-530F-475F-823C-7C08C3E65888}"/>
              </a:ext>
            </a:extLst>
          </p:cNvPr>
          <p:cNvPicPr>
            <a:picLocks noChangeAspect="1"/>
          </p:cNvPicPr>
          <p:nvPr/>
        </p:nvPicPr>
        <p:blipFill>
          <a:blip r:embed="rId5"/>
          <a:stretch>
            <a:fillRect/>
          </a:stretch>
        </p:blipFill>
        <p:spPr>
          <a:xfrm>
            <a:off x="529389" y="1826024"/>
            <a:ext cx="4138863" cy="2183269"/>
          </a:xfrm>
          <a:prstGeom prst="rect">
            <a:avLst/>
          </a:prstGeom>
        </p:spPr>
      </p:pic>
      <p:pic>
        <p:nvPicPr>
          <p:cNvPr id="4" name="Picture 5" descr="Graphical user interface, application&#10;&#10;Description automatically generated">
            <a:extLst>
              <a:ext uri="{FF2B5EF4-FFF2-40B4-BE49-F238E27FC236}">
                <a16:creationId xmlns:a16="http://schemas.microsoft.com/office/drawing/2014/main" id="{15986019-AEAB-498A-B9D6-1512D8C1449B}"/>
              </a:ext>
            </a:extLst>
          </p:cNvPr>
          <p:cNvPicPr>
            <a:picLocks noChangeAspect="1"/>
          </p:cNvPicPr>
          <p:nvPr/>
        </p:nvPicPr>
        <p:blipFill>
          <a:blip r:embed="rId6"/>
          <a:stretch>
            <a:fillRect/>
          </a:stretch>
        </p:blipFill>
        <p:spPr>
          <a:xfrm>
            <a:off x="4211052" y="3198523"/>
            <a:ext cx="4872789" cy="2109279"/>
          </a:xfrm>
          <a:prstGeom prst="rect">
            <a:avLst/>
          </a:prstGeom>
        </p:spPr>
      </p:pic>
    </p:spTree>
    <p:custDataLst>
      <p:tags r:id="rId1"/>
    </p:custDataLst>
    <p:extLst>
      <p:ext uri="{BB962C8B-B14F-4D97-AF65-F5344CB8AC3E}">
        <p14:creationId xmlns:p14="http://schemas.microsoft.com/office/powerpoint/2010/main" val="142302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5" y="258247"/>
            <a:ext cx="8118591" cy="486099"/>
          </a:xfrm>
        </p:spPr>
        <p:txBody>
          <a:bodyPr>
            <a:normAutofit fontScale="90000"/>
          </a:bodyPr>
          <a:lstStyle/>
          <a:p>
            <a:r>
              <a:rPr lang="en-US">
                <a:solidFill>
                  <a:schemeClr val="bg1"/>
                </a:solidFill>
              </a:rPr>
              <a:t>Student Experience</a:t>
            </a:r>
            <a:br>
              <a:rPr lang="en-US"/>
            </a:br>
            <a:r>
              <a:rPr lang="en-US">
                <a:solidFill>
                  <a:schemeClr val="bg1"/>
                </a:solidFill>
                <a:cs typeface="Arial Bold"/>
              </a:rPr>
              <a:t>Logout</a:t>
            </a:r>
            <a:endParaRPr lang="en-US">
              <a:solidFill>
                <a:schemeClr val="bg1"/>
              </a:solidFil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descr="A screenshot of a computer&#10;&#10;Description automatically generated">
            <a:extLst>
              <a:ext uri="{FF2B5EF4-FFF2-40B4-BE49-F238E27FC236}">
                <a16:creationId xmlns:a16="http://schemas.microsoft.com/office/drawing/2014/main" id="{3332B9CE-4C45-A554-6003-ACE72CDC4097}"/>
              </a:ext>
            </a:extLst>
          </p:cNvPr>
          <p:cNvPicPr>
            <a:picLocks noChangeAspect="1"/>
          </p:cNvPicPr>
          <p:nvPr/>
        </p:nvPicPr>
        <p:blipFill>
          <a:blip r:embed="rId5"/>
          <a:stretch>
            <a:fillRect/>
          </a:stretch>
        </p:blipFill>
        <p:spPr>
          <a:xfrm>
            <a:off x="3433763" y="2347113"/>
            <a:ext cx="2276475" cy="2914650"/>
          </a:xfrm>
          <a:prstGeom prst="rect">
            <a:avLst/>
          </a:prstGeom>
        </p:spPr>
      </p:pic>
    </p:spTree>
    <p:custDataLst>
      <p:tags r:id="rId1"/>
    </p:custDataLst>
    <p:extLst>
      <p:ext uri="{BB962C8B-B14F-4D97-AF65-F5344CB8AC3E}">
        <p14:creationId xmlns:p14="http://schemas.microsoft.com/office/powerpoint/2010/main" val="2124335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192" y="383324"/>
            <a:ext cx="8118591" cy="486099"/>
          </a:xfrm>
        </p:spPr>
        <p:txBody>
          <a:bodyPr>
            <a:noAutofit/>
          </a:bodyPr>
          <a:lstStyle/>
          <a:p>
            <a:r>
              <a:rPr lang="en-US" sz="3600">
                <a:solidFill>
                  <a:schemeClr val="bg1"/>
                </a:solidFill>
              </a:rPr>
              <a:t>Student Experience</a:t>
            </a:r>
            <a:r>
              <a:rPr lang="en-US" sz="3600">
                <a:solidFill>
                  <a:schemeClr val="bg1"/>
                </a:solidFill>
                <a:cs typeface="Arial Bold"/>
              </a:rPr>
              <a:t> – End of Test</a:t>
            </a:r>
            <a:endParaRPr lang="en-US" sz="3600">
              <a:solidFill>
                <a:schemeClr val="bg1"/>
              </a:solidFil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descr="A screenshot of a computer&#10;&#10;Description automatically generated">
            <a:extLst>
              <a:ext uri="{FF2B5EF4-FFF2-40B4-BE49-F238E27FC236}">
                <a16:creationId xmlns:a16="http://schemas.microsoft.com/office/drawing/2014/main" id="{55809B21-DBDB-C9C1-00D4-4240CCF09394}"/>
              </a:ext>
            </a:extLst>
          </p:cNvPr>
          <p:cNvPicPr>
            <a:picLocks noChangeAspect="1"/>
          </p:cNvPicPr>
          <p:nvPr/>
        </p:nvPicPr>
        <p:blipFill>
          <a:blip r:embed="rId5"/>
          <a:stretch>
            <a:fillRect/>
          </a:stretch>
        </p:blipFill>
        <p:spPr>
          <a:xfrm>
            <a:off x="701060" y="1475760"/>
            <a:ext cx="7648575" cy="4847600"/>
          </a:xfrm>
          <a:prstGeom prst="rect">
            <a:avLst/>
          </a:prstGeom>
        </p:spPr>
      </p:pic>
    </p:spTree>
    <p:custDataLst>
      <p:tags r:id="rId1"/>
    </p:custDataLst>
    <p:extLst>
      <p:ext uri="{BB962C8B-B14F-4D97-AF65-F5344CB8AC3E}">
        <p14:creationId xmlns:p14="http://schemas.microsoft.com/office/powerpoint/2010/main" val="1026732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rPr>
              <a:t>Testing Progress </a:t>
            </a:r>
          </a:p>
        </p:txBody>
      </p:sp>
      <p:sp>
        <p:nvSpPr>
          <p:cNvPr id="5" name="Rectangle 4">
            <a:extLst>
              <a:ext uri="{FF2B5EF4-FFF2-40B4-BE49-F238E27FC236}">
                <a16:creationId xmlns:a16="http://schemas.microsoft.com/office/drawing/2014/main" id="{0E1C2C2A-2736-464B-9F3F-F37D865BE5BC}"/>
              </a:ext>
            </a:extLst>
          </p:cNvPr>
          <p:cNvSpPr/>
          <p:nvPr/>
        </p:nvSpPr>
        <p:spPr>
          <a:xfrm>
            <a:off x="310518" y="5400589"/>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23796" y="1747836"/>
            <a:ext cx="84186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Ease of use to allow proctors to more efficiently monitor students.</a:t>
            </a:r>
          </a:p>
          <a:p>
            <a:pPr marL="285750" indent="-285750">
              <a:buFont typeface="Arial"/>
              <a:buChar char="•"/>
            </a:pPr>
            <a:r>
              <a:rPr lang="en-US" i="1"/>
              <a:t>Testing Status Report </a:t>
            </a:r>
            <a:r>
              <a:rPr lang="en-US"/>
              <a:t>can help understand where your students are in testing.</a:t>
            </a:r>
          </a:p>
          <a:p>
            <a:pPr marL="285750" indent="-285750">
              <a:buFont typeface="Arial"/>
              <a:buChar char="•"/>
            </a:pPr>
            <a:r>
              <a:rPr lang="en-US"/>
              <a:t>Note: Students with NTCs will show as Ready To Test.</a:t>
            </a:r>
          </a:p>
        </p:txBody>
      </p:sp>
      <p:pic>
        <p:nvPicPr>
          <p:cNvPr id="14" name="Picture 13">
            <a:extLst>
              <a:ext uri="{FF2B5EF4-FFF2-40B4-BE49-F238E27FC236}">
                <a16:creationId xmlns:a16="http://schemas.microsoft.com/office/drawing/2014/main" id="{253429E6-09B2-4558-B1BA-8586F42CD0FB}"/>
              </a:ext>
            </a:extLst>
          </p:cNvPr>
          <p:cNvPicPr>
            <a:picLocks noChangeAspect="1"/>
          </p:cNvPicPr>
          <p:nvPr/>
        </p:nvPicPr>
        <p:blipFill>
          <a:blip r:embed="rId4"/>
          <a:stretch>
            <a:fillRect/>
          </a:stretch>
        </p:blipFill>
        <p:spPr>
          <a:xfrm>
            <a:off x="1836749" y="3258159"/>
            <a:ext cx="5023692" cy="2641132"/>
          </a:xfrm>
          <a:prstGeom prst="rect">
            <a:avLst/>
          </a:prstGeom>
        </p:spPr>
      </p:pic>
    </p:spTree>
    <p:custDataLst>
      <p:tags r:id="rId1"/>
    </p:custDataLst>
    <p:extLst>
      <p:ext uri="{BB962C8B-B14F-4D97-AF65-F5344CB8AC3E}">
        <p14:creationId xmlns:p14="http://schemas.microsoft.com/office/powerpoint/2010/main" val="3019792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rPr>
              <a:t>Testing Progress </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34070" y="1747836"/>
            <a:ext cx="84186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Proctors will be able to monitor status from the test group, school or can look up students individually.</a:t>
            </a:r>
          </a:p>
        </p:txBody>
      </p:sp>
      <p:pic>
        <p:nvPicPr>
          <p:cNvPr id="8" name="Picture 7">
            <a:extLst>
              <a:ext uri="{FF2B5EF4-FFF2-40B4-BE49-F238E27FC236}">
                <a16:creationId xmlns:a16="http://schemas.microsoft.com/office/drawing/2014/main" id="{519C4B10-8412-4552-A2A5-C8E8CED1ADC8}"/>
              </a:ext>
            </a:extLst>
          </p:cNvPr>
          <p:cNvPicPr>
            <a:picLocks noChangeAspect="1"/>
          </p:cNvPicPr>
          <p:nvPr/>
        </p:nvPicPr>
        <p:blipFill>
          <a:blip r:embed="rId4"/>
          <a:stretch>
            <a:fillRect/>
          </a:stretch>
        </p:blipFill>
        <p:spPr>
          <a:xfrm>
            <a:off x="1300337" y="2686519"/>
            <a:ext cx="6286135" cy="3554629"/>
          </a:xfrm>
          <a:prstGeom prst="rect">
            <a:avLst/>
          </a:prstGeom>
        </p:spPr>
      </p:pic>
    </p:spTree>
    <p:custDataLst>
      <p:tags r:id="rId1"/>
    </p:custDataLst>
    <p:extLst>
      <p:ext uri="{BB962C8B-B14F-4D97-AF65-F5344CB8AC3E}">
        <p14:creationId xmlns:p14="http://schemas.microsoft.com/office/powerpoint/2010/main" val="1562155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rPr>
              <a:t>Testing Progress </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pic>
        <p:nvPicPr>
          <p:cNvPr id="3" name="Picture 2" descr="A screenshot of a test&#10;&#10;Description automatically generated">
            <a:extLst>
              <a:ext uri="{FF2B5EF4-FFF2-40B4-BE49-F238E27FC236}">
                <a16:creationId xmlns:a16="http://schemas.microsoft.com/office/drawing/2014/main" id="{92516A02-7D84-12C7-27F4-7C5E0D258783}"/>
              </a:ext>
            </a:extLst>
          </p:cNvPr>
          <p:cNvPicPr>
            <a:picLocks noChangeAspect="1"/>
          </p:cNvPicPr>
          <p:nvPr/>
        </p:nvPicPr>
        <p:blipFill>
          <a:blip r:embed="rId4"/>
          <a:stretch>
            <a:fillRect/>
          </a:stretch>
        </p:blipFill>
        <p:spPr>
          <a:xfrm>
            <a:off x="721500" y="1905000"/>
            <a:ext cx="7845000" cy="4776000"/>
          </a:xfrm>
          <a:prstGeom prst="rect">
            <a:avLst/>
          </a:prstGeom>
        </p:spPr>
      </p:pic>
    </p:spTree>
    <p:custDataLst>
      <p:tags r:id="rId1"/>
    </p:custDataLst>
    <p:extLst>
      <p:ext uri="{BB962C8B-B14F-4D97-AF65-F5344CB8AC3E}">
        <p14:creationId xmlns:p14="http://schemas.microsoft.com/office/powerpoint/2010/main" val="57624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83324"/>
            <a:ext cx="8118591" cy="486099"/>
          </a:xfrm>
        </p:spPr>
        <p:txBody>
          <a:bodyPr>
            <a:normAutofit fontScale="90000"/>
          </a:bodyPr>
          <a:lstStyle/>
          <a:p>
            <a:r>
              <a:rPr lang="en-US">
                <a:solidFill>
                  <a:schemeClr val="bg1"/>
                </a:solidFill>
              </a:rPr>
              <a:t>Technology Readiness </a:t>
            </a:r>
          </a:p>
        </p:txBody>
      </p:sp>
      <p:sp>
        <p:nvSpPr>
          <p:cNvPr id="3" name="Text Placeholder 2"/>
          <p:cNvSpPr>
            <a:spLocks noGrp="1"/>
          </p:cNvSpPr>
          <p:nvPr>
            <p:ph type="body" sz="quarter" idx="24"/>
          </p:nvPr>
        </p:nvSpPr>
        <p:spPr>
          <a:xfrm>
            <a:off x="134100" y="1937149"/>
            <a:ext cx="8872857" cy="4783625"/>
          </a:xfrm>
        </p:spPr>
        <p:txBody>
          <a:bodyPr vert="horz" lIns="68580" tIns="34290" rIns="68580" bIns="34290" rtlCol="0" anchor="t">
            <a:normAutofit/>
          </a:bodyPr>
          <a:lstStyle/>
          <a:p>
            <a:pPr marL="345440" indent="-345440"/>
            <a:r>
              <a:rPr lang="en-US" sz="2800"/>
              <a:t>System Requirements </a:t>
            </a:r>
            <a:endParaRPr lang="en-US" sz="2800">
              <a:cs typeface="Arial"/>
            </a:endParaRPr>
          </a:p>
          <a:p>
            <a:pPr lvl="1" indent="-257810"/>
            <a:r>
              <a:rPr lang="en-US" sz="2000"/>
              <a:t>New Secure Testing Browser or App is </a:t>
            </a:r>
            <a:r>
              <a:rPr lang="en-US" sz="2000" b="1" u="sng"/>
              <a:t>REQUIRED</a:t>
            </a:r>
            <a:r>
              <a:rPr lang="en-US" sz="2000"/>
              <a:t> </a:t>
            </a:r>
            <a:r>
              <a:rPr lang="en-US" sz="2000">
                <a:cs typeface="Arial"/>
              </a:rPr>
              <a:t>for all devices.</a:t>
            </a:r>
          </a:p>
          <a:p>
            <a:pPr lvl="1" indent="-257810"/>
            <a:r>
              <a:rPr lang="en-US" sz="2000">
                <a:ea typeface="+mn-lt"/>
                <a:cs typeface="+mn-lt"/>
                <a:hlinkClick r:id="rId4"/>
              </a:rPr>
              <a:t>https://securebrowser.state.nwea.org</a:t>
            </a:r>
          </a:p>
          <a:p>
            <a:pPr lvl="1" indent="-257810"/>
            <a:r>
              <a:rPr lang="en-US" sz="2000">
                <a:cs typeface="Arial"/>
              </a:rPr>
              <a:t>Different STB than MAP Growth – "NWEA State Solutions Secure Browser“.</a:t>
            </a:r>
          </a:p>
          <a:p>
            <a:pPr lvl="1" indent="-257810"/>
            <a:endParaRPr lang="en-US" sz="2000">
              <a:cs typeface="Arial"/>
            </a:endParaRPr>
          </a:p>
          <a:p>
            <a:pPr marL="485140" lvl="1" indent="0">
              <a:buNone/>
            </a:pPr>
            <a:endParaRPr lang="en-US" sz="3500">
              <a:cs typeface="Arial"/>
            </a:endParaRPr>
          </a:p>
          <a:p>
            <a:pPr marL="345440" indent="-345440"/>
            <a:endParaRPr lang="en-US">
              <a:cs typeface="Arial"/>
            </a:endParaRPr>
          </a:p>
          <a:p>
            <a:pPr marL="345440" indent="-345440"/>
            <a:endParaRPr lang="en-US">
              <a:cs typeface="Arial"/>
            </a:endParaRPr>
          </a:p>
          <a:p>
            <a:pPr marL="345440" indent="-345440"/>
            <a:endParaRPr lang="en-US">
              <a:solidFill>
                <a:srgbClr val="1F1646"/>
              </a:solidFill>
              <a:cs typeface="Arial"/>
            </a:endParaRPr>
          </a:p>
          <a:p>
            <a:pPr marL="0" indent="0">
              <a:spcBef>
                <a:spcPts val="0"/>
              </a:spcBef>
              <a:spcAft>
                <a:spcPts val="0"/>
              </a:spcAft>
              <a:buNone/>
            </a:pPr>
            <a:endParaRPr lang="en-US" sz="1600" b="1">
              <a:solidFill>
                <a:srgbClr val="1F1646"/>
              </a:solidFill>
              <a:cs typeface="Arial"/>
            </a:endParaRPr>
          </a:p>
          <a:p>
            <a:pPr marL="0" indent="0">
              <a:spcBef>
                <a:spcPts val="0"/>
              </a:spcBef>
              <a:spcAft>
                <a:spcPts val="0"/>
              </a:spcAft>
              <a:buNone/>
            </a:pPr>
            <a:endParaRPr lang="en-US" sz="1600" b="1">
              <a:solidFill>
                <a:srgbClr val="1F1646"/>
              </a:solidFill>
            </a:endParaRPr>
          </a:p>
          <a:p>
            <a:pPr marL="0" indent="0">
              <a:spcBef>
                <a:spcPts val="0"/>
              </a:spcBef>
              <a:spcAft>
                <a:spcPts val="0"/>
              </a:spcAft>
              <a:buNone/>
            </a:pPr>
            <a:endParaRPr lang="en-US" sz="1600"/>
          </a:p>
          <a:p>
            <a:pPr marL="0" indent="0">
              <a:spcBef>
                <a:spcPts val="0"/>
              </a:spcBef>
              <a:spcAft>
                <a:spcPts val="0"/>
              </a:spcAft>
              <a:buNone/>
            </a:pPr>
            <a:endParaRPr lang="en-US" sz="1600" b="1"/>
          </a:p>
          <a:p>
            <a:pPr marL="0" indent="0">
              <a:spcBef>
                <a:spcPts val="0"/>
              </a:spcBef>
              <a:spcAft>
                <a:spcPts val="0"/>
              </a:spcAft>
              <a:buNone/>
            </a:pPr>
            <a:endParaRPr lang="en-US" sz="1650" b="1"/>
          </a:p>
          <a:p>
            <a:pPr marL="0" indent="0">
              <a:spcBef>
                <a:spcPts val="0"/>
              </a:spcBef>
              <a:spcAft>
                <a:spcPts val="0"/>
              </a:spcAft>
              <a:buNone/>
            </a:pPr>
            <a:endParaRPr lang="en-US" sz="2400" b="1"/>
          </a:p>
          <a:p>
            <a:pPr marL="0" indent="0">
              <a:spcBef>
                <a:spcPts val="0"/>
              </a:spcBef>
              <a:spcAft>
                <a:spcPts val="0"/>
              </a:spcAft>
              <a:buNone/>
            </a:pPr>
            <a:endParaRPr lang="en-US" sz="1650" b="1"/>
          </a:p>
          <a:p>
            <a:pPr marL="0" indent="0">
              <a:spcBef>
                <a:spcPts val="0"/>
              </a:spcBef>
              <a:spcAft>
                <a:spcPts val="0"/>
              </a:spcAft>
              <a:buNone/>
            </a:pPr>
            <a:endParaRPr lang="en-US" sz="1650" b="1"/>
          </a:p>
          <a:p>
            <a:pPr marL="0" indent="0">
              <a:spcBef>
                <a:spcPts val="0"/>
              </a:spcBef>
              <a:spcAft>
                <a:spcPts val="0"/>
              </a:spcAft>
              <a:buNone/>
            </a:pPr>
            <a:endParaRPr lang="en-US" sz="1650" b="1"/>
          </a:p>
          <a:p>
            <a:pPr marL="0" indent="0">
              <a:spcBef>
                <a:spcPts val="0"/>
              </a:spcBef>
              <a:spcAft>
                <a:spcPts val="0"/>
              </a:spcAft>
              <a:buNone/>
            </a:pPr>
            <a:endParaRPr lang="en-US" sz="1400">
              <a:hlinkClick r:id="rId5"/>
            </a:endParaRPr>
          </a:p>
          <a:p>
            <a:endParaRPr lang="en-US" sz="2400">
              <a:cs typeface="Arial"/>
            </a:endParaRPr>
          </a:p>
          <a:p>
            <a:pPr marL="345440" indent="-345440"/>
            <a:endParaRPr lang="en-US">
              <a:cs typeface="Arial"/>
            </a:endParaRPr>
          </a:p>
          <a:p>
            <a:pPr marL="345440" indent="-345440"/>
            <a:endParaRPr lang="en-US">
              <a:cs typeface="Arial"/>
            </a:endParaRPr>
          </a:p>
        </p:txBody>
      </p:sp>
      <p:pic>
        <p:nvPicPr>
          <p:cNvPr id="4"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graphicFrame>
        <p:nvGraphicFramePr>
          <p:cNvPr id="5" name="Table 4">
            <a:extLst>
              <a:ext uri="{FF2B5EF4-FFF2-40B4-BE49-F238E27FC236}">
                <a16:creationId xmlns:a16="http://schemas.microsoft.com/office/drawing/2014/main" id="{B87D0A0E-35A7-464C-8E50-1468C2A0D414}"/>
              </a:ext>
            </a:extLst>
          </p:cNvPr>
          <p:cNvGraphicFramePr>
            <a:graphicFrameLocks noGrp="1"/>
          </p:cNvGraphicFramePr>
          <p:nvPr>
            <p:extLst>
              <p:ext uri="{D42A27DB-BD31-4B8C-83A1-F6EECF244321}">
                <p14:modId xmlns:p14="http://schemas.microsoft.com/office/powerpoint/2010/main" val="296996892"/>
              </p:ext>
            </p:extLst>
          </p:nvPr>
        </p:nvGraphicFramePr>
        <p:xfrm>
          <a:off x="1663959" y="4328961"/>
          <a:ext cx="5013653" cy="1795584"/>
        </p:xfrm>
        <a:graphic>
          <a:graphicData uri="http://schemas.openxmlformats.org/drawingml/2006/table">
            <a:tbl>
              <a:tblPr firstRow="1" bandRow="1">
                <a:tableStyleId>{5C22544A-7EE6-4342-B048-85BDC9FD1C3A}</a:tableStyleId>
              </a:tblPr>
              <a:tblGrid>
                <a:gridCol w="5013653">
                  <a:extLst>
                    <a:ext uri="{9D8B030D-6E8A-4147-A177-3AD203B41FA5}">
                      <a16:colId xmlns:a16="http://schemas.microsoft.com/office/drawing/2014/main" val="709796637"/>
                    </a:ext>
                  </a:extLst>
                </a:gridCol>
              </a:tblGrid>
              <a:tr h="365076">
                <a:tc>
                  <a:txBody>
                    <a:bodyPr/>
                    <a:lstStyle/>
                    <a:p>
                      <a:r>
                        <a:rPr lang="en-US" sz="1600"/>
                        <a:t>Device and Application</a:t>
                      </a:r>
                    </a:p>
                  </a:txBody>
                  <a:tcPr/>
                </a:tc>
                <a:extLst>
                  <a:ext uri="{0D108BD9-81ED-4DB2-BD59-A6C34878D82A}">
                    <a16:rowId xmlns:a16="http://schemas.microsoft.com/office/drawing/2014/main" val="2105244911"/>
                  </a:ext>
                </a:extLst>
              </a:tr>
              <a:tr h="365076">
                <a:tc>
                  <a:txBody>
                    <a:bodyPr/>
                    <a:lstStyle/>
                    <a:p>
                      <a:pPr>
                        <a:buNone/>
                      </a:pPr>
                      <a:r>
                        <a:rPr lang="en-US" sz="1600"/>
                        <a:t>Mac Secure Testing Browser</a:t>
                      </a:r>
                    </a:p>
                  </a:txBody>
                  <a:tcPr/>
                </a:tc>
                <a:extLst>
                  <a:ext uri="{0D108BD9-81ED-4DB2-BD59-A6C34878D82A}">
                    <a16:rowId xmlns:a16="http://schemas.microsoft.com/office/drawing/2014/main" val="482458816"/>
                  </a:ext>
                </a:extLst>
              </a:tr>
              <a:tr h="326647">
                <a:tc>
                  <a:txBody>
                    <a:bodyPr/>
                    <a:lstStyle/>
                    <a:p>
                      <a:pPr>
                        <a:buNone/>
                      </a:pPr>
                      <a:r>
                        <a:rPr lang="en-US" sz="1600"/>
                        <a:t>Windows </a:t>
                      </a:r>
                      <a:r>
                        <a:rPr lang="en-US" sz="1600" b="0" i="0" u="none" strike="noStrike" noProof="0">
                          <a:latin typeface="Century Gothic"/>
                        </a:rPr>
                        <a:t>Secure Testing Browser</a:t>
                      </a:r>
                    </a:p>
                  </a:txBody>
                  <a:tcPr/>
                </a:tc>
                <a:extLst>
                  <a:ext uri="{0D108BD9-81ED-4DB2-BD59-A6C34878D82A}">
                    <a16:rowId xmlns:a16="http://schemas.microsoft.com/office/drawing/2014/main" val="1892311259"/>
                  </a:ext>
                </a:extLst>
              </a:tr>
              <a:tr h="365076">
                <a:tc>
                  <a:txBody>
                    <a:bodyPr/>
                    <a:lstStyle/>
                    <a:p>
                      <a:pPr>
                        <a:buNone/>
                      </a:pPr>
                      <a:r>
                        <a:rPr lang="en-US" sz="1600"/>
                        <a:t>Chromebook App</a:t>
                      </a:r>
                      <a:endParaRPr lang="en-US" sz="1600" b="1"/>
                    </a:p>
                  </a:txBody>
                  <a:tcPr/>
                </a:tc>
                <a:extLst>
                  <a:ext uri="{0D108BD9-81ED-4DB2-BD59-A6C34878D82A}">
                    <a16:rowId xmlns:a16="http://schemas.microsoft.com/office/drawing/2014/main" val="2100584354"/>
                  </a:ext>
                </a:extLst>
              </a:tr>
              <a:tr h="365076">
                <a:tc>
                  <a:txBody>
                    <a:bodyPr/>
                    <a:lstStyle/>
                    <a:p>
                      <a:pPr>
                        <a:buNone/>
                      </a:pPr>
                      <a:r>
                        <a:rPr lang="en-US" sz="1600"/>
                        <a:t>iPad App</a:t>
                      </a:r>
                    </a:p>
                  </a:txBody>
                  <a:tcPr/>
                </a:tc>
                <a:extLst>
                  <a:ext uri="{0D108BD9-81ED-4DB2-BD59-A6C34878D82A}">
                    <a16:rowId xmlns:a16="http://schemas.microsoft.com/office/drawing/2014/main" val="1467072639"/>
                  </a:ext>
                </a:extLst>
              </a:tr>
            </a:tbl>
          </a:graphicData>
        </a:graphic>
      </p:graphicFrame>
      <p:pic>
        <p:nvPicPr>
          <p:cNvPr id="2050" name="Picture 1">
            <a:extLst>
              <a:ext uri="{FF2B5EF4-FFF2-40B4-BE49-F238E27FC236}">
                <a16:creationId xmlns:a16="http://schemas.microsoft.com/office/drawing/2014/main" id="{7F0F13F7-1ADD-4B95-93F3-67630D2D02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612" y="1274417"/>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0B916B5-2F76-437E-AF92-904523DC4FFE}"/>
              </a:ext>
            </a:extLst>
          </p:cNvPr>
          <p:cNvSpPr txBox="1"/>
          <p:nvPr/>
        </p:nvSpPr>
        <p:spPr>
          <a:xfrm>
            <a:off x="2284528" y="1218620"/>
            <a:ext cx="4572000" cy="369332"/>
          </a:xfrm>
          <a:prstGeom prst="rect">
            <a:avLst/>
          </a:prstGeom>
          <a:noFill/>
        </p:spPr>
        <p:txBody>
          <a:bodyPr wrap="square">
            <a:spAutoFit/>
          </a:bodyPr>
          <a:lstStyle/>
          <a:p>
            <a:r>
              <a:rPr lang="en-US" sz="1800" b="1">
                <a:cs typeface="Arial"/>
              </a:rPr>
              <a:t>NWEA State Solutions Secure Browser</a:t>
            </a:r>
            <a:endParaRPr lang="en-US" b="1"/>
          </a:p>
        </p:txBody>
      </p:sp>
    </p:spTree>
    <p:custDataLst>
      <p:tags r:id="rId1"/>
    </p:custDataLst>
    <p:extLst>
      <p:ext uri="{BB962C8B-B14F-4D97-AF65-F5344CB8AC3E}">
        <p14:creationId xmlns:p14="http://schemas.microsoft.com/office/powerpoint/2010/main" val="1436677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8F7A-20B6-7C4F-8202-B060786AE230}"/>
              </a:ext>
            </a:extLst>
          </p:cNvPr>
          <p:cNvSpPr>
            <a:spLocks noGrp="1"/>
          </p:cNvSpPr>
          <p:nvPr>
            <p:ph type="title"/>
          </p:nvPr>
        </p:nvSpPr>
        <p:spPr>
          <a:xfrm>
            <a:off x="939511" y="336402"/>
            <a:ext cx="8118591" cy="486099"/>
          </a:xfrm>
        </p:spPr>
        <p:txBody>
          <a:bodyPr>
            <a:normAutofit fontScale="90000"/>
          </a:bodyPr>
          <a:lstStyle/>
          <a:p>
            <a:r>
              <a:rPr lang="en-US">
                <a:solidFill>
                  <a:schemeClr val="bg1"/>
                </a:solidFill>
              </a:rPr>
              <a:t>Reporting Issues</a:t>
            </a:r>
          </a:p>
        </p:txBody>
      </p:sp>
      <p:sp>
        <p:nvSpPr>
          <p:cNvPr id="3" name="Text Placeholder 2">
            <a:extLst>
              <a:ext uri="{FF2B5EF4-FFF2-40B4-BE49-F238E27FC236}">
                <a16:creationId xmlns:a16="http://schemas.microsoft.com/office/drawing/2014/main" id="{D87B4960-3B4B-2741-A8E1-26F551DE5ED9}"/>
              </a:ext>
            </a:extLst>
          </p:cNvPr>
          <p:cNvSpPr>
            <a:spLocks noGrp="1"/>
          </p:cNvSpPr>
          <p:nvPr>
            <p:ph type="body" sz="quarter" idx="24"/>
          </p:nvPr>
        </p:nvSpPr>
        <p:spPr>
          <a:xfrm>
            <a:off x="523875" y="1937150"/>
            <a:ext cx="8119222" cy="4695298"/>
          </a:xfrm>
        </p:spPr>
        <p:txBody>
          <a:bodyPr vert="horz" lIns="91440" tIns="45720" rIns="91440" bIns="45720" rtlCol="0" anchor="t">
            <a:normAutofit lnSpcReduction="10000"/>
          </a:bodyPr>
          <a:lstStyle/>
          <a:p>
            <a:r>
              <a:rPr lang="en-US" sz="2000"/>
              <a:t>Problem item reports</a:t>
            </a:r>
            <a:endParaRPr lang="en-US"/>
          </a:p>
          <a:p>
            <a:pPr lvl="1"/>
            <a:r>
              <a:rPr lang="en-US" sz="1800"/>
              <a:t>Should students experience an item that is potentially problematic, a problem item report can be submitted via the NWEA Assessment Portal.</a:t>
            </a:r>
          </a:p>
          <a:p>
            <a:pPr lvl="1"/>
            <a:r>
              <a:rPr lang="en-US" sz="1800"/>
              <a:t>Click Nebraska Dedicated Support</a:t>
            </a:r>
          </a:p>
          <a:p>
            <a:pPr lvl="1"/>
            <a:r>
              <a:rPr lang="en-US" sz="1800"/>
              <a:t>Log into NWEA Connection</a:t>
            </a:r>
          </a:p>
          <a:p>
            <a:pPr lvl="1"/>
            <a:r>
              <a:rPr lang="en-US" sz="1800"/>
              <a:t>Select Contact Customer Support</a:t>
            </a:r>
          </a:p>
          <a:p>
            <a:pPr lvl="1"/>
            <a:r>
              <a:rPr lang="en-US" sz="1800"/>
              <a:t>Enter the following information: </a:t>
            </a:r>
          </a:p>
          <a:p>
            <a:pPr marL="861695" lvl="2"/>
            <a:r>
              <a:rPr lang="en-US" sz="1600"/>
              <a:t>Student State ID</a:t>
            </a:r>
          </a:p>
          <a:p>
            <a:pPr marL="861695" lvl="2"/>
            <a:r>
              <a:rPr lang="en-US" sz="1600"/>
              <a:t>Grade and Subject</a:t>
            </a:r>
          </a:p>
          <a:p>
            <a:pPr marL="861695" lvl="2"/>
            <a:r>
              <a:rPr lang="en-US" sz="1600"/>
              <a:t>Item Sequence Number</a:t>
            </a:r>
          </a:p>
          <a:p>
            <a:r>
              <a:rPr lang="en-US" sz="1500" b="1"/>
              <a:t>Note: Do not take photos or screenshots or provide details about the content of the item.</a:t>
            </a:r>
          </a:p>
          <a:p>
            <a:pPr lvl="1"/>
            <a:endParaRPr lang="en-US" sz="1800"/>
          </a:p>
          <a:p>
            <a:pPr lvl="1"/>
            <a:endParaRPr lang="en-US" sz="2700"/>
          </a:p>
          <a:p>
            <a:pPr marL="0" indent="0">
              <a:buNone/>
            </a:pPr>
            <a:endParaRPr lang="en-US"/>
          </a:p>
        </p:txBody>
      </p:sp>
    </p:spTree>
    <p:custDataLst>
      <p:tags r:id="rId1"/>
    </p:custDataLst>
    <p:extLst>
      <p:ext uri="{BB962C8B-B14F-4D97-AF65-F5344CB8AC3E}">
        <p14:creationId xmlns:p14="http://schemas.microsoft.com/office/powerpoint/2010/main" val="627827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rPr>
              <a:t>Test Management </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629200" cy="276998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333333"/>
                </a:solidFill>
                <a:latin typeface="Century Gothic" panose="020B0502020202020204" pitchFamily="34" charset="0"/>
              </a:rPr>
              <a:t>How-to Videos that are available:</a:t>
            </a:r>
          </a:p>
          <a:p>
            <a:endParaRPr lang="en-US"/>
          </a:p>
          <a:p>
            <a:pPr lvl="1" indent="-342900">
              <a:buFont typeface="Arial" panose="020B0604020202020204" pitchFamily="34" charset="0"/>
              <a:buChar char="•"/>
            </a:pPr>
            <a:r>
              <a:rPr lang="en-US" sz="2000"/>
              <a:t>How to Assigns Accommodations  </a:t>
            </a:r>
          </a:p>
          <a:p>
            <a:pPr lvl="1" indent="-342900">
              <a:buFont typeface="Arial" panose="020B0604020202020204" pitchFamily="34" charset="0"/>
              <a:buChar char="•"/>
            </a:pPr>
            <a:r>
              <a:rPr lang="en-US" sz="2000"/>
              <a:t>How to Assign NTC's</a:t>
            </a:r>
          </a:p>
          <a:p>
            <a:pPr lvl="1" indent="-342900">
              <a:buFont typeface="Arial" panose="020B0604020202020204" pitchFamily="34" charset="0"/>
              <a:buChar char="•"/>
            </a:pPr>
            <a:r>
              <a:rPr lang="en-US" sz="2000"/>
              <a:t>How to Print Test Tickets</a:t>
            </a:r>
          </a:p>
          <a:p>
            <a:pPr lvl="1"/>
            <a:endParaRPr lang="en-US" sz="2400"/>
          </a:p>
          <a:p>
            <a:pPr marL="800100" lvl="1" indent="-342900">
              <a:buFont typeface="Arial" panose="020B0604020202020204" pitchFamily="34" charset="0"/>
              <a:buChar char="•"/>
            </a:pPr>
            <a:endParaRPr lang="en-US" sz="2400"/>
          </a:p>
          <a:p>
            <a:pPr lvl="1"/>
            <a:endParaRPr lang="en-US" sz="2400"/>
          </a:p>
        </p:txBody>
      </p:sp>
      <p:sp>
        <p:nvSpPr>
          <p:cNvPr id="3" name="TextBox 2">
            <a:extLst>
              <a:ext uri="{FF2B5EF4-FFF2-40B4-BE49-F238E27FC236}">
                <a16:creationId xmlns:a16="http://schemas.microsoft.com/office/drawing/2014/main" id="{F6B8D315-1D06-4936-A845-04E22783A53A}"/>
              </a:ext>
            </a:extLst>
          </p:cNvPr>
          <p:cNvSpPr txBox="1"/>
          <p:nvPr/>
        </p:nvSpPr>
        <p:spPr>
          <a:xfrm>
            <a:off x="434438" y="5561422"/>
            <a:ext cx="8334703" cy="646331"/>
          </a:xfrm>
          <a:prstGeom prst="rect">
            <a:avLst/>
          </a:prstGeom>
          <a:noFill/>
        </p:spPr>
        <p:txBody>
          <a:bodyPr wrap="square" lIns="91440" tIns="45720" rIns="91440" bIns="45720" rtlCol="0" anchor="t">
            <a:spAutoFit/>
          </a:bodyPr>
          <a:lstStyle/>
          <a:p>
            <a:r>
              <a:rPr lang="en-US" b="1">
                <a:solidFill>
                  <a:srgbClr val="1F1646"/>
                </a:solidFill>
              </a:rPr>
              <a:t>Location</a:t>
            </a:r>
            <a:r>
              <a:rPr lang="en-US">
                <a:solidFill>
                  <a:srgbClr val="1F1646"/>
                </a:solidFill>
              </a:rPr>
              <a:t>:</a:t>
            </a:r>
          </a:p>
          <a:p>
            <a:r>
              <a:rPr lang="en-US">
                <a:solidFill>
                  <a:srgbClr val="1F1646"/>
                </a:solidFill>
                <a:hlinkClick r:id="rId4"/>
              </a:rPr>
              <a:t>NWEA Nebraska Assessment Portal - Assessment Coordinator Tab</a:t>
            </a:r>
            <a:endParaRPr lang="en-US"/>
          </a:p>
        </p:txBody>
      </p:sp>
    </p:spTree>
    <p:custDataLst>
      <p:tags r:id="rId1"/>
    </p:custDataLst>
    <p:extLst>
      <p:ext uri="{BB962C8B-B14F-4D97-AF65-F5344CB8AC3E}">
        <p14:creationId xmlns:p14="http://schemas.microsoft.com/office/powerpoint/2010/main" val="4090045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rPr>
              <a:t>NSCAS – Student Tutorials</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a:cs typeface="Arial"/>
              </a:rPr>
              <a:t>Interactive video available for students to learn how to use the online test platform. </a:t>
            </a:r>
            <a:endParaRPr lang="en-US"/>
          </a:p>
          <a:p>
            <a:pPr marL="745490" lvl="1" indent="-345440"/>
            <a:r>
              <a:rPr lang="en-US" sz="2000">
                <a:cs typeface="Arial"/>
              </a:rPr>
              <a:t>How to use the online tools</a:t>
            </a:r>
          </a:p>
          <a:p>
            <a:pPr marL="745490" lvl="1" indent="-345440"/>
            <a:r>
              <a:rPr lang="en-US" sz="2000">
                <a:cs typeface="Arial"/>
              </a:rPr>
              <a:t>How to navigate through the test</a:t>
            </a:r>
          </a:p>
          <a:p>
            <a:pPr marL="745490" lvl="1" indent="-345440"/>
            <a:r>
              <a:rPr lang="en-US" sz="2000">
                <a:cs typeface="Arial"/>
              </a:rPr>
              <a:t>How to respond to different item types</a:t>
            </a:r>
          </a:p>
          <a:p>
            <a:pPr marL="745490" lvl="1" indent="-345440"/>
            <a:r>
              <a:rPr lang="en-US" sz="2000">
                <a:cs typeface="Arial"/>
              </a:rPr>
              <a:t>Test-Taking Tips</a:t>
            </a:r>
          </a:p>
          <a:p>
            <a:pPr marL="0" indent="0">
              <a:buNone/>
            </a:pPr>
            <a:endParaRPr lang="en-US" b="1">
              <a:cs typeface="Arial"/>
            </a:endParaRPr>
          </a:p>
          <a:p>
            <a:pPr marL="0" indent="0">
              <a:buNone/>
            </a:pPr>
            <a:r>
              <a:rPr lang="en-US" b="1">
                <a:cs typeface="Arial"/>
              </a:rPr>
              <a:t>Link to </a:t>
            </a:r>
            <a:r>
              <a:rPr lang="en-US" b="1">
                <a:cs typeface="Arial"/>
                <a:hlinkClick r:id="rId5"/>
              </a:rPr>
              <a:t>NSCAS Growth Student Tutorial</a:t>
            </a:r>
            <a:r>
              <a:rPr lang="en-US" b="1">
                <a:cs typeface="Arial"/>
              </a:rPr>
              <a:t> </a:t>
            </a:r>
            <a:endParaRPr lang="en-US">
              <a:ea typeface="+mn-lt"/>
              <a:cs typeface="+mn-lt"/>
            </a:endParaRPr>
          </a:p>
        </p:txBody>
      </p:sp>
      <p:pic>
        <p:nvPicPr>
          <p:cNvPr id="4"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sp>
        <p:nvSpPr>
          <p:cNvPr id="5" name="Rectangle 4">
            <a:extLst>
              <a:ext uri="{FF2B5EF4-FFF2-40B4-BE49-F238E27FC236}">
                <a16:creationId xmlns:a16="http://schemas.microsoft.com/office/drawing/2014/main" id="{28DA283E-FB8B-427B-97E0-711F9F303A6A}"/>
              </a:ext>
            </a:extLst>
          </p:cNvPr>
          <p:cNvSpPr/>
          <p:nvPr/>
        </p:nvSpPr>
        <p:spPr>
          <a:xfrm>
            <a:off x="341905" y="5326751"/>
            <a:ext cx="8579457" cy="338554"/>
          </a:xfrm>
          <a:prstGeom prst="rect">
            <a:avLst/>
          </a:prstGeom>
        </p:spPr>
        <p:txBody>
          <a:bodyPr wrap="square" lIns="91440" tIns="45720" rIns="91440" bIns="45720" anchor="t">
            <a:spAutoFit/>
          </a:bodyPr>
          <a:lstStyle/>
          <a:p>
            <a:pPr lvl="0"/>
            <a:endParaRPr lang="en-US" sz="1600" i="1">
              <a:solidFill>
                <a:srgbClr val="1F1646"/>
              </a:solidFill>
            </a:endParaRPr>
          </a:p>
        </p:txBody>
      </p:sp>
    </p:spTree>
    <p:custDataLst>
      <p:tags r:id="rId1"/>
    </p:custDataLst>
    <p:extLst>
      <p:ext uri="{BB962C8B-B14F-4D97-AF65-F5344CB8AC3E}">
        <p14:creationId xmlns:p14="http://schemas.microsoft.com/office/powerpoint/2010/main" val="1548138286"/>
      </p:ext>
    </p:extLst>
  </p:cSld>
  <p:clrMapOvr>
    <a:masterClrMapping/>
  </p:clrMapOvr>
  <p:extLst>
    <p:ext uri="{6950BFC3-D8DA-4A85-94F7-54DA5524770B}">
      <p188:commentRel xmlns:p188="http://schemas.microsoft.com/office/powerpoint/2018/8/main" r:id="rId4"/>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rPr>
              <a:t>Item Type Samplers</a:t>
            </a:r>
          </a:p>
        </p:txBody>
      </p:sp>
      <p:sp>
        <p:nvSpPr>
          <p:cNvPr id="3" name="Text Placeholder 2"/>
          <p:cNvSpPr>
            <a:spLocks noGrp="1"/>
          </p:cNvSpPr>
          <p:nvPr>
            <p:ph type="body" sz="quarter" idx="24"/>
          </p:nvPr>
        </p:nvSpPr>
        <p:spPr>
          <a:xfrm>
            <a:off x="502104" y="1937150"/>
            <a:ext cx="8140993" cy="4662788"/>
          </a:xfrm>
        </p:spPr>
        <p:txBody>
          <a:bodyPr vert="horz" lIns="68580" tIns="34290" rIns="68580" bIns="34290" rtlCol="0" anchor="t">
            <a:normAutofit/>
          </a:bodyPr>
          <a:lstStyle/>
          <a:p>
            <a:pPr lvl="1"/>
            <a:r>
              <a:rPr lang="en-US" sz="2000" b="1" u="sng">
                <a:cs typeface="Arial"/>
              </a:rPr>
              <a:t>Purpose</a:t>
            </a:r>
            <a:r>
              <a:rPr lang="en-US" sz="2000">
                <a:cs typeface="Arial"/>
              </a:rPr>
              <a:t>: Provide students with an opportunity to practice each item type and gain familiarity with the platform/interface. </a:t>
            </a:r>
            <a:endParaRPr lang="en-US" sz="2000"/>
          </a:p>
          <a:p>
            <a:pPr lvl="1"/>
            <a:r>
              <a:rPr lang="en-US" sz="2000">
                <a:cs typeface="Arial"/>
              </a:rPr>
              <a:t>Includes all item types and item aides for each grade level.</a:t>
            </a:r>
          </a:p>
          <a:p>
            <a:pPr lvl="1"/>
            <a:r>
              <a:rPr lang="en-US" sz="2200">
                <a:cs typeface="Arial"/>
              </a:rPr>
              <a:t>Accessed on the Assessment Portal.   </a:t>
            </a:r>
            <a:endParaRPr lang="en-US" sz="850">
              <a:cs typeface="Arial"/>
            </a:endParaRPr>
          </a:p>
          <a:p>
            <a:pPr lvl="1" indent="-257810"/>
            <a:r>
              <a:rPr lang="en-US" sz="2000"/>
              <a:t>Paper item type samplers are also provided as PDFs for Districts to download and print (including answer documents). </a:t>
            </a:r>
            <a:endParaRPr lang="en-US" sz="2000">
              <a:cs typeface="Arial"/>
            </a:endParaRPr>
          </a:p>
          <a:p>
            <a:pPr lvl="1" indent="-257810"/>
            <a:r>
              <a:rPr lang="en-US" sz="2000"/>
              <a:t> Braille item type samplers can be requested with the Braille order.</a:t>
            </a:r>
            <a:endParaRPr lang="en-US" sz="2000">
              <a:cs typeface="Arial"/>
            </a:endParaRPr>
          </a:p>
          <a:p>
            <a:pPr lvl="1"/>
            <a:endParaRPr lang="en-US" sz="2000">
              <a:cs typeface="Arial"/>
            </a:endParaRPr>
          </a:p>
          <a:p>
            <a:pPr marL="0" indent="0">
              <a:buNone/>
            </a:pPr>
            <a:endParaRPr lang="en-US">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6" name="Rectangle 5">
            <a:extLst>
              <a:ext uri="{FF2B5EF4-FFF2-40B4-BE49-F238E27FC236}">
                <a16:creationId xmlns:a16="http://schemas.microsoft.com/office/drawing/2014/main" id="{42793FB8-3832-4904-AD9E-325F60DBC976}"/>
              </a:ext>
            </a:extLst>
          </p:cNvPr>
          <p:cNvSpPr/>
          <p:nvPr/>
        </p:nvSpPr>
        <p:spPr>
          <a:xfrm>
            <a:off x="1051353" y="6085466"/>
            <a:ext cx="8579457" cy="592470"/>
          </a:xfrm>
          <a:prstGeom prst="rect">
            <a:avLst/>
          </a:prstGeom>
        </p:spPr>
        <p:txBody>
          <a:bodyPr wrap="square" lIns="91440" tIns="45720" rIns="91440" bIns="45720" anchor="t">
            <a:spAutoFit/>
          </a:bodyPr>
          <a:lstStyle/>
          <a:p>
            <a:r>
              <a:rPr lang="en-US" sz="1650" b="1">
                <a:solidFill>
                  <a:srgbClr val="1F1646"/>
                </a:solidFill>
              </a:rPr>
              <a:t>Re</a:t>
            </a:r>
            <a:r>
              <a:rPr lang="en-US" sz="1600" b="1">
                <a:solidFill>
                  <a:srgbClr val="1F1646"/>
                </a:solidFill>
              </a:rPr>
              <a:t>source</a:t>
            </a:r>
            <a:r>
              <a:rPr lang="en-US" sz="1600">
                <a:solidFill>
                  <a:srgbClr val="1F1646"/>
                </a:solidFill>
              </a:rPr>
              <a:t>: </a:t>
            </a:r>
            <a:r>
              <a:rPr lang="en-US" sz="1600" i="1">
                <a:solidFill>
                  <a:srgbClr val="1F1646"/>
                </a:solidFill>
              </a:rPr>
              <a:t>Item Type Samplers</a:t>
            </a:r>
          </a:p>
          <a:p>
            <a:r>
              <a:rPr lang="en-US" sz="1600" b="1">
                <a:solidFill>
                  <a:srgbClr val="1F1646"/>
                </a:solidFill>
              </a:rPr>
              <a:t>Location: </a:t>
            </a:r>
            <a:r>
              <a:rPr lang="en-US" sz="1600">
                <a:ea typeface="+mn-lt"/>
                <a:cs typeface="+mn-lt"/>
                <a:hlinkClick r:id="rId5"/>
              </a:rPr>
              <a:t>https://nscas-assess.state.nwea.org/inbrowser/index.html</a:t>
            </a:r>
            <a:endParaRPr lang="en-US" sz="1600">
              <a:solidFill>
                <a:srgbClr val="1F1646"/>
              </a:solidFill>
            </a:endParaRPr>
          </a:p>
        </p:txBody>
      </p:sp>
    </p:spTree>
    <p:custDataLst>
      <p:tags r:id="rId1"/>
    </p:custDataLst>
    <p:extLst>
      <p:ext uri="{BB962C8B-B14F-4D97-AF65-F5344CB8AC3E}">
        <p14:creationId xmlns:p14="http://schemas.microsoft.com/office/powerpoint/2010/main" val="3190205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rPr>
              <a:t>NSCAS – Item Type Samplers </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a:extLst>
              <a:ext uri="{FF2B5EF4-FFF2-40B4-BE49-F238E27FC236}">
                <a16:creationId xmlns:a16="http://schemas.microsoft.com/office/drawing/2014/main" id="{C538921B-8647-4392-8DFB-B465854D31CD}"/>
              </a:ext>
            </a:extLst>
          </p:cNvPr>
          <p:cNvPicPr>
            <a:picLocks noChangeAspect="1"/>
          </p:cNvPicPr>
          <p:nvPr/>
        </p:nvPicPr>
        <p:blipFill>
          <a:blip r:embed="rId5"/>
          <a:srcRect/>
          <a:stretch/>
        </p:blipFill>
        <p:spPr>
          <a:xfrm>
            <a:off x="229530" y="1690150"/>
            <a:ext cx="3282846" cy="2412867"/>
          </a:xfrm>
          <a:prstGeom prst="rect">
            <a:avLst/>
          </a:prstGeom>
        </p:spPr>
      </p:pic>
      <p:pic>
        <p:nvPicPr>
          <p:cNvPr id="6" name="Picture 5">
            <a:extLst>
              <a:ext uri="{FF2B5EF4-FFF2-40B4-BE49-F238E27FC236}">
                <a16:creationId xmlns:a16="http://schemas.microsoft.com/office/drawing/2014/main" id="{C3450157-B79F-4FB0-956D-1AB6DAD9446F}"/>
              </a:ext>
            </a:extLst>
          </p:cNvPr>
          <p:cNvPicPr>
            <a:picLocks noChangeAspect="1"/>
          </p:cNvPicPr>
          <p:nvPr/>
        </p:nvPicPr>
        <p:blipFill>
          <a:blip r:embed="rId6"/>
          <a:stretch>
            <a:fillRect/>
          </a:stretch>
        </p:blipFill>
        <p:spPr>
          <a:xfrm>
            <a:off x="3445876" y="3428999"/>
            <a:ext cx="5609594" cy="3292707"/>
          </a:xfrm>
          <a:prstGeom prst="rect">
            <a:avLst/>
          </a:prstGeom>
        </p:spPr>
      </p:pic>
    </p:spTree>
    <p:custDataLst>
      <p:tags r:id="rId1"/>
    </p:custDataLst>
    <p:extLst>
      <p:ext uri="{BB962C8B-B14F-4D97-AF65-F5344CB8AC3E}">
        <p14:creationId xmlns:p14="http://schemas.microsoft.com/office/powerpoint/2010/main" val="16802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Data and Reporting</a:t>
            </a:r>
          </a:p>
        </p:txBody>
      </p:sp>
    </p:spTree>
    <p:custDataLst>
      <p:tags r:id="rId1"/>
    </p:custDataLst>
    <p:extLst>
      <p:ext uri="{BB962C8B-B14F-4D97-AF65-F5344CB8AC3E}">
        <p14:creationId xmlns:p14="http://schemas.microsoft.com/office/powerpoint/2010/main" val="1061022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idx="4294967295"/>
          </p:nvPr>
        </p:nvSpPr>
        <p:spPr>
          <a:xfrm>
            <a:off x="1637212" y="22086"/>
            <a:ext cx="8229600" cy="1143000"/>
          </a:xfrm>
          <a:prstGeom prst="rect">
            <a:avLst/>
          </a:prstGeom>
        </p:spPr>
        <p:txBody>
          <a:bodyPr anchor="ctr">
            <a:normAutofit/>
          </a:bodyPr>
          <a:lstStyle/>
          <a:p>
            <a:r>
              <a:rPr lang="en-US" sz="2800">
                <a:solidFill>
                  <a:schemeClr val="bg1"/>
                </a:solidFill>
                <a:latin typeface="Century Gothic"/>
              </a:rPr>
              <a:t>Data and Reporting: What is available</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4294967295"/>
          </p:nvPr>
        </p:nvSpPr>
        <p:spPr>
          <a:xfrm>
            <a:off x="0" y="1493838"/>
            <a:ext cx="8574088" cy="4867275"/>
          </a:xfrm>
          <a:prstGeom prst="rect">
            <a:avLst/>
          </a:prstGeom>
        </p:spPr>
        <p:txBody>
          <a:bodyPr vert="horz" lIns="91440" tIns="45720" rIns="91440" bIns="45720" rtlCol="0" anchor="t">
            <a:normAutofit/>
          </a:bodyPr>
          <a:lstStyle/>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graphicFrame>
        <p:nvGraphicFramePr>
          <p:cNvPr id="4" name="Table 4">
            <a:extLst>
              <a:ext uri="{FF2B5EF4-FFF2-40B4-BE49-F238E27FC236}">
                <a16:creationId xmlns:a16="http://schemas.microsoft.com/office/drawing/2014/main" id="{C4B4C1D1-1829-4FB5-A611-3901519B562A}"/>
              </a:ext>
            </a:extLst>
          </p:cNvPr>
          <p:cNvGraphicFramePr>
            <a:graphicFrameLocks noGrp="1"/>
          </p:cNvGraphicFramePr>
          <p:nvPr>
            <p:extLst>
              <p:ext uri="{D42A27DB-BD31-4B8C-83A1-F6EECF244321}">
                <p14:modId xmlns:p14="http://schemas.microsoft.com/office/powerpoint/2010/main" val="2855554178"/>
              </p:ext>
            </p:extLst>
          </p:nvPr>
        </p:nvGraphicFramePr>
        <p:xfrm>
          <a:off x="150920" y="2174995"/>
          <a:ext cx="8867217" cy="3315208"/>
        </p:xfrm>
        <a:graphic>
          <a:graphicData uri="http://schemas.openxmlformats.org/drawingml/2006/table">
            <a:tbl>
              <a:tblPr firstRow="1" bandRow="1">
                <a:tableStyleId>{5C22544A-7EE6-4342-B048-85BDC9FD1C3A}</a:tableStyleId>
              </a:tblPr>
              <a:tblGrid>
                <a:gridCol w="1617192">
                  <a:extLst>
                    <a:ext uri="{9D8B030D-6E8A-4147-A177-3AD203B41FA5}">
                      <a16:colId xmlns:a16="http://schemas.microsoft.com/office/drawing/2014/main" val="2912028653"/>
                    </a:ext>
                  </a:extLst>
                </a:gridCol>
                <a:gridCol w="1832162">
                  <a:extLst>
                    <a:ext uri="{9D8B030D-6E8A-4147-A177-3AD203B41FA5}">
                      <a16:colId xmlns:a16="http://schemas.microsoft.com/office/drawing/2014/main" val="2884782572"/>
                    </a:ext>
                  </a:extLst>
                </a:gridCol>
                <a:gridCol w="5417863">
                  <a:extLst>
                    <a:ext uri="{9D8B030D-6E8A-4147-A177-3AD203B41FA5}">
                      <a16:colId xmlns:a16="http://schemas.microsoft.com/office/drawing/2014/main" val="1777986769"/>
                    </a:ext>
                  </a:extLst>
                </a:gridCol>
              </a:tblGrid>
              <a:tr h="370840">
                <a:tc>
                  <a:txBody>
                    <a:bodyPr/>
                    <a:lstStyle/>
                    <a:p>
                      <a:r>
                        <a:rPr lang="en-US" sz="1200">
                          <a:latin typeface="Century Gothic"/>
                        </a:rPr>
                        <a:t>Report/File</a:t>
                      </a:r>
                    </a:p>
                  </a:txBody>
                  <a:tcPr/>
                </a:tc>
                <a:tc>
                  <a:txBody>
                    <a:bodyPr/>
                    <a:lstStyle/>
                    <a:p>
                      <a:r>
                        <a:rPr lang="en-US" sz="1200">
                          <a:latin typeface="Century Gothic"/>
                        </a:rPr>
                        <a:t>Access</a:t>
                      </a:r>
                    </a:p>
                  </a:txBody>
                  <a:tcPr/>
                </a:tc>
                <a:tc>
                  <a:txBody>
                    <a:bodyPr/>
                    <a:lstStyle/>
                    <a:p>
                      <a:r>
                        <a:rPr lang="en-US" sz="1200">
                          <a:latin typeface="Century Gothic"/>
                        </a:rPr>
                        <a:t>Description</a:t>
                      </a:r>
                    </a:p>
                  </a:txBody>
                  <a:tcPr/>
                </a:tc>
                <a:extLst>
                  <a:ext uri="{0D108BD9-81ED-4DB2-BD59-A6C34878D82A}">
                    <a16:rowId xmlns:a16="http://schemas.microsoft.com/office/drawing/2014/main" val="2548836249"/>
                  </a:ext>
                </a:extLst>
              </a:tr>
              <a:tr h="370840">
                <a:tc>
                  <a:txBody>
                    <a:bodyPr/>
                    <a:lstStyle/>
                    <a:p>
                      <a:r>
                        <a:rPr lang="en-US" sz="1200">
                          <a:latin typeface="Century Gothic"/>
                        </a:rPr>
                        <a:t>Student Score Report - By District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latin typeface="Century Gothic"/>
                        </a:rPr>
                        <a:t>District Coordinators and Admins</a:t>
                      </a:r>
                    </a:p>
                    <a:p>
                      <a:endParaRPr lang="en-US" sz="1200">
                        <a:latin typeface="Century Gothic"/>
                      </a:endParaRPr>
                    </a:p>
                  </a:txBody>
                  <a:tcPr/>
                </a:tc>
                <a:tc>
                  <a:txBody>
                    <a:bodyPr/>
                    <a:lstStyle/>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a:latin typeface="Century Gothic"/>
                        </a:rPr>
                        <a:t>Available on a rolling basis</a:t>
                      </a:r>
                    </a:p>
                    <a:p>
                      <a:pPr marL="285750" lvl="0" indent="-285750">
                        <a:lnSpc>
                          <a:spcPct val="90000"/>
                        </a:lnSpc>
                        <a:buFont typeface="Arial" panose="020B0604020202020204" pitchFamily="34" charset="0"/>
                        <a:buChar char="•"/>
                      </a:pPr>
                      <a:r>
                        <a:rPr lang="en-US" sz="1200">
                          <a:latin typeface="Century Gothic"/>
                        </a:rPr>
                        <a:t>Demographic filters</a:t>
                      </a:r>
                    </a:p>
                    <a:p>
                      <a:pPr marL="285750" lvl="0" indent="-285750">
                        <a:lnSpc>
                          <a:spcPct val="90000"/>
                        </a:lnSpc>
                        <a:buFont typeface="Arial" panose="020B0604020202020204" pitchFamily="34" charset="0"/>
                        <a:buChar char="•"/>
                      </a:pPr>
                      <a:r>
                        <a:rPr lang="en-US" sz="1200">
                          <a:latin typeface="Century Gothic"/>
                        </a:rPr>
                        <a:t>Averages for the district</a:t>
                      </a:r>
                    </a:p>
                  </a:txBody>
                  <a:tcPr/>
                </a:tc>
                <a:extLst>
                  <a:ext uri="{0D108BD9-81ED-4DB2-BD59-A6C34878D82A}">
                    <a16:rowId xmlns:a16="http://schemas.microsoft.com/office/drawing/2014/main" val="2387655322"/>
                  </a:ext>
                </a:extLst>
              </a:tr>
              <a:tr h="370840">
                <a:tc>
                  <a:txBody>
                    <a:bodyPr/>
                    <a:lstStyle/>
                    <a:p>
                      <a:pPr marL="0" marR="0" lvl="0" indent="0" algn="l">
                        <a:lnSpc>
                          <a:spcPct val="100000"/>
                        </a:lnSpc>
                        <a:spcBef>
                          <a:spcPts val="0"/>
                        </a:spcBef>
                        <a:spcAft>
                          <a:spcPts val="0"/>
                        </a:spcAft>
                        <a:buNone/>
                      </a:pPr>
                      <a:r>
                        <a:rPr lang="en-US" sz="1200" b="0" i="0" u="none" strike="noStrike" noProof="0">
                          <a:latin typeface="Century Gothic"/>
                        </a:rPr>
                        <a:t>Student Score Report - By School</a:t>
                      </a:r>
                      <a:endParaRPr lang="en-US" sz="1200">
                        <a:latin typeface="Century Gothic"/>
                      </a:endParaRPr>
                    </a:p>
                  </a:txBody>
                  <a:tcPr/>
                </a:tc>
                <a:tc>
                  <a:txBody>
                    <a:bodyPr/>
                    <a:lstStyle/>
                    <a:p>
                      <a:r>
                        <a:rPr lang="en-US" sz="1200">
                          <a:latin typeface="Century Gothic"/>
                        </a:rPr>
                        <a:t>School coordinators, Admins  and above</a:t>
                      </a:r>
                    </a:p>
                  </a:txBody>
                  <a:tcPr/>
                </a:tc>
                <a:tc>
                  <a:txBody>
                    <a:bodyPr/>
                    <a:lstStyle/>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a:latin typeface="Century Gothic"/>
                        </a:rPr>
                        <a:t>Available on a rolling basis</a:t>
                      </a:r>
                    </a:p>
                    <a:p>
                      <a:pPr marL="285750" lvl="0" indent="-285750">
                        <a:lnSpc>
                          <a:spcPct val="90000"/>
                        </a:lnSpc>
                        <a:buFont typeface="Arial" panose="020B0604020202020204" pitchFamily="34" charset="0"/>
                        <a:buChar char="•"/>
                      </a:pPr>
                      <a:r>
                        <a:rPr lang="en-US" sz="1200">
                          <a:latin typeface="Century Gothic"/>
                        </a:rPr>
                        <a:t>Average for the school</a:t>
                      </a:r>
                    </a:p>
                    <a:p>
                      <a:pPr marL="285750" lvl="0" indent="-285750">
                        <a:lnSpc>
                          <a:spcPct val="90000"/>
                        </a:lnSpc>
                        <a:buFont typeface="Arial" panose="020B0604020202020204" pitchFamily="34" charset="0"/>
                        <a:buChar char="•"/>
                      </a:pPr>
                      <a:r>
                        <a:rPr lang="en-US" sz="1200">
                          <a:latin typeface="Century Gothic"/>
                        </a:rPr>
                        <a:t>Graphic views of student performance</a:t>
                      </a:r>
                    </a:p>
                  </a:txBody>
                  <a:tcPr/>
                </a:tc>
                <a:extLst>
                  <a:ext uri="{0D108BD9-81ED-4DB2-BD59-A6C34878D82A}">
                    <a16:rowId xmlns:a16="http://schemas.microsoft.com/office/drawing/2014/main" val="3645938001"/>
                  </a:ext>
                </a:extLst>
              </a:tr>
              <a:tr h="370840">
                <a:tc>
                  <a:txBody>
                    <a:bodyPr/>
                    <a:lstStyle/>
                    <a:p>
                      <a:pPr marL="0" marR="0" lvl="0" indent="0" algn="l">
                        <a:lnSpc>
                          <a:spcPct val="100000"/>
                        </a:lnSpc>
                        <a:spcBef>
                          <a:spcPts val="0"/>
                        </a:spcBef>
                        <a:spcAft>
                          <a:spcPts val="0"/>
                        </a:spcAft>
                        <a:buNone/>
                      </a:pPr>
                      <a:r>
                        <a:rPr lang="en-US" sz="1200" b="0" i="0" u="none" strike="noStrike" noProof="0">
                          <a:latin typeface="Century Gothic"/>
                        </a:rPr>
                        <a:t>Student Score Report - By Group</a:t>
                      </a:r>
                      <a:endParaRPr lang="en-US" sz="1200">
                        <a:latin typeface="Century Gothic"/>
                      </a:endParaRPr>
                    </a:p>
                  </a:txBody>
                  <a:tcPr/>
                </a:tc>
                <a:tc>
                  <a:txBody>
                    <a:bodyPr/>
                    <a:lstStyle/>
                    <a:p>
                      <a:r>
                        <a:rPr lang="en-US" sz="1200">
                          <a:latin typeface="Century Gothic"/>
                        </a:rPr>
                        <a:t>Instructors and above</a:t>
                      </a:r>
                    </a:p>
                  </a:txBody>
                  <a:tcPr/>
                </a:tc>
                <a:tc>
                  <a:txBody>
                    <a:bodyPr/>
                    <a:lstStyle/>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200">
                          <a:latin typeface="Century Gothic"/>
                        </a:rPr>
                        <a:t>Available on a rolling basis </a:t>
                      </a:r>
                    </a:p>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200">
                          <a:latin typeface="Century Gothic"/>
                        </a:rPr>
                        <a:t>Similar to class level view of MAP Growth reports</a:t>
                      </a:r>
                    </a:p>
                    <a:p>
                      <a:pPr marL="285750" lvl="0" indent="-285750">
                        <a:lnSpc>
                          <a:spcPct val="90000"/>
                        </a:lnSpc>
                        <a:buFont typeface="Arial" panose="020B0604020202020204" pitchFamily="34" charset="0"/>
                        <a:buChar char="•"/>
                      </a:pPr>
                      <a:r>
                        <a:rPr lang="en-US" sz="1200">
                          <a:latin typeface="Century Gothic"/>
                        </a:rPr>
                        <a:t>Will have averages for the group</a:t>
                      </a:r>
                    </a:p>
                    <a:p>
                      <a:pPr marL="285750" lvl="0" indent="-285750">
                        <a:lnSpc>
                          <a:spcPct val="90000"/>
                        </a:lnSpc>
                        <a:buFont typeface="Arial" panose="020B0604020202020204" pitchFamily="34" charset="0"/>
                        <a:buChar char="•"/>
                      </a:pPr>
                      <a:r>
                        <a:rPr lang="en-US" sz="1200">
                          <a:latin typeface="Century Gothic"/>
                          <a:ea typeface="+mn-lt"/>
                          <a:cs typeface="+mn-lt"/>
                        </a:rPr>
                        <a:t>Graphic views of student performance</a:t>
                      </a:r>
                      <a:endParaRPr lang="en-US" sz="1200">
                        <a:latin typeface="Century Gothic"/>
                      </a:endParaRPr>
                    </a:p>
                    <a:p>
                      <a:pPr marL="285750" lvl="0" indent="-285750">
                        <a:lnSpc>
                          <a:spcPct val="90000"/>
                        </a:lnSpc>
                        <a:buFont typeface="Arial" panose="020B0604020202020204" pitchFamily="34" charset="0"/>
                        <a:buChar char="•"/>
                      </a:pPr>
                      <a:r>
                        <a:rPr lang="en-US" sz="1200">
                          <a:latin typeface="Century Gothic"/>
                        </a:rPr>
                        <a:t>Users will be able to create groups to get </a:t>
                      </a:r>
                    </a:p>
                  </a:txBody>
                  <a:tcPr/>
                </a:tc>
                <a:extLst>
                  <a:ext uri="{0D108BD9-81ED-4DB2-BD59-A6C34878D82A}">
                    <a16:rowId xmlns:a16="http://schemas.microsoft.com/office/drawing/2014/main" val="1804465006"/>
                  </a:ext>
                </a:extLst>
              </a:tr>
              <a:tr h="370840">
                <a:tc>
                  <a:txBody>
                    <a:bodyPr/>
                    <a:lstStyle/>
                    <a:p>
                      <a:r>
                        <a:rPr lang="en-US" sz="1200">
                          <a:latin typeface="Century Gothic"/>
                        </a:rPr>
                        <a:t>Online Student Report</a:t>
                      </a:r>
                    </a:p>
                  </a:txBody>
                  <a:tcPr/>
                </a:tc>
                <a:tc>
                  <a:txBody>
                    <a:bodyPr/>
                    <a:lstStyle/>
                    <a:p>
                      <a:r>
                        <a:rPr lang="en-US" sz="1200">
                          <a:latin typeface="Century Gothic"/>
                        </a:rPr>
                        <a:t>Instructors and above</a:t>
                      </a:r>
                    </a:p>
                  </a:txBody>
                  <a:tcPr/>
                </a:tc>
                <a:tc>
                  <a:txBody>
                    <a:bodyPr/>
                    <a:lstStyle/>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200">
                          <a:latin typeface="Century Gothic"/>
                        </a:rPr>
                        <a:t>Available on a rolling basis </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a:latin typeface="Century Gothic"/>
                        </a:rPr>
                        <a:t>Student performance data in an easily printable format focused on each content area separately</a:t>
                      </a:r>
                    </a:p>
                    <a:p>
                      <a:pPr marL="285750" lvl="0" indent="-285750">
                        <a:lnSpc>
                          <a:spcPct val="90000"/>
                        </a:lnSpc>
                        <a:buFont typeface="Arial" panose="020B0604020202020204" pitchFamily="34" charset="0"/>
                        <a:buChar char="•"/>
                      </a:pPr>
                      <a:r>
                        <a:rPr lang="en-US" sz="1200">
                          <a:latin typeface="Century Gothic"/>
                        </a:rPr>
                        <a:t>Item level information by standard, item type, and difficulty</a:t>
                      </a:r>
                    </a:p>
                  </a:txBody>
                  <a:tcPr/>
                </a:tc>
                <a:extLst>
                  <a:ext uri="{0D108BD9-81ED-4DB2-BD59-A6C34878D82A}">
                    <a16:rowId xmlns:a16="http://schemas.microsoft.com/office/drawing/2014/main" val="2359589664"/>
                  </a:ext>
                </a:extLst>
              </a:tr>
            </a:tbl>
          </a:graphicData>
        </a:graphic>
      </p:graphicFrame>
    </p:spTree>
    <p:custDataLst>
      <p:tags r:id="rId1"/>
    </p:custDataLst>
    <p:extLst>
      <p:ext uri="{BB962C8B-B14F-4D97-AF65-F5344CB8AC3E}">
        <p14:creationId xmlns:p14="http://schemas.microsoft.com/office/powerpoint/2010/main" val="344214868"/>
      </p:ext>
    </p:extLst>
  </p:cSld>
  <p:clrMapOvr>
    <a:masterClrMapping/>
  </p:clrMapOvr>
  <p:extLst>
    <p:ext uri="{6950BFC3-D8DA-4A85-94F7-54DA5524770B}">
      <p188:commentRel xmlns:p188="http://schemas.microsoft.com/office/powerpoint/2018/8/main" r:id="rId4"/>
    </p:ext>
  </p:extLs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idx="4294967295"/>
          </p:nvPr>
        </p:nvSpPr>
        <p:spPr>
          <a:xfrm>
            <a:off x="1637212" y="22086"/>
            <a:ext cx="8229600" cy="1143000"/>
          </a:xfrm>
          <a:prstGeom prst="rect">
            <a:avLst/>
          </a:prstGeom>
        </p:spPr>
        <p:txBody>
          <a:bodyPr anchor="ctr">
            <a:normAutofit/>
          </a:bodyPr>
          <a:lstStyle/>
          <a:p>
            <a:r>
              <a:rPr lang="en-US" sz="2800">
                <a:solidFill>
                  <a:schemeClr val="bg1"/>
                </a:solidFill>
                <a:latin typeface="Century Gothic"/>
              </a:rPr>
              <a:t>Data and Reporting: MAP Growth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4294967295"/>
          </p:nvPr>
        </p:nvSpPr>
        <p:spPr>
          <a:xfrm>
            <a:off x="0" y="1493838"/>
            <a:ext cx="8574088" cy="4867275"/>
          </a:xfrm>
          <a:prstGeom prst="rect">
            <a:avLst/>
          </a:prstGeom>
        </p:spPr>
        <p:txBody>
          <a:bodyPr vert="horz" lIns="91440" tIns="45720" rIns="91440" bIns="45720" rtlCol="0" anchor="t">
            <a:normAutofit/>
          </a:bodyPr>
          <a:lstStyle/>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sp>
        <p:nvSpPr>
          <p:cNvPr id="5" name="Text Placeholder 2">
            <a:extLst>
              <a:ext uri="{FF2B5EF4-FFF2-40B4-BE49-F238E27FC236}">
                <a16:creationId xmlns:a16="http://schemas.microsoft.com/office/drawing/2014/main" id="{E028F85E-E328-0526-323D-0E4AB72E7C15}"/>
              </a:ext>
            </a:extLst>
          </p:cNvPr>
          <p:cNvSpPr txBox="1">
            <a:spLocks/>
          </p:cNvSpPr>
          <p:nvPr/>
        </p:nvSpPr>
        <p:spPr>
          <a:xfrm>
            <a:off x="523875" y="1937150"/>
            <a:ext cx="8119222" cy="4379760"/>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45440" indent="-345440"/>
            <a:r>
              <a:rPr lang="en-US">
                <a:ea typeface="+mn-lt"/>
                <a:cs typeface="+mn-lt"/>
              </a:rPr>
              <a:t>RIT score data from NSCAS Growth is also available in MAP Growth and the various MAP Growth reports. </a:t>
            </a:r>
          </a:p>
          <a:p>
            <a:pPr marL="345440" indent="-345440"/>
            <a:r>
              <a:rPr lang="en-US">
                <a:ea typeface="+mn-lt"/>
                <a:cs typeface="+mn-lt"/>
              </a:rPr>
              <a:t>Popular reports such as Student Profile, Class Profile and Family Report (and more) are all available</a:t>
            </a:r>
          </a:p>
          <a:p>
            <a:pPr marL="688340" lvl="1" indent="-345440"/>
            <a:r>
              <a:rPr lang="en-US">
                <a:ea typeface="+mn-lt"/>
                <a:cs typeface="+mn-lt"/>
              </a:rPr>
              <a:t>Note: Learning Continuum and Learning Statements are not available for NSCAS assessments.</a:t>
            </a:r>
          </a:p>
          <a:p>
            <a:pPr marL="345440" indent="-345440"/>
            <a:r>
              <a:rPr lang="en-US">
                <a:ea typeface="+mn-lt"/>
                <a:cs typeface="+mn-lt"/>
              </a:rPr>
              <a:t>If a student has taken both MAP Growth and NSCAS Growth in a term, the test with the lowest Standard Error of Measure (SEM) will be the one reportable in MAP Growth.</a:t>
            </a:r>
          </a:p>
          <a:p>
            <a:pPr marL="345440" indent="-345440"/>
            <a:r>
              <a:rPr lang="en-US">
                <a:ea typeface="+mn-lt"/>
                <a:cs typeface="+mn-lt"/>
              </a:rPr>
              <a:t>Only NSCAS Growth assessments will appear in Acacia reporting, not MAP Growth assessments. </a:t>
            </a:r>
          </a:p>
        </p:txBody>
      </p:sp>
    </p:spTree>
    <p:custDataLst>
      <p:tags r:id="rId1"/>
    </p:custDataLst>
    <p:extLst>
      <p:ext uri="{BB962C8B-B14F-4D97-AF65-F5344CB8AC3E}">
        <p14:creationId xmlns:p14="http://schemas.microsoft.com/office/powerpoint/2010/main" val="7740703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7205555" cy="1143000"/>
          </a:xfrm>
          <a:prstGeom prst="rect">
            <a:avLst/>
          </a:prstGeom>
        </p:spPr>
        <p:txBody>
          <a:bodyPr anchor="ctr">
            <a:normAutofit/>
          </a:bodyPr>
          <a:lstStyle/>
          <a:p>
            <a:r>
              <a:rPr lang="en-US">
                <a:solidFill>
                  <a:schemeClr val="bg1"/>
                </a:solidFill>
              </a:rPr>
              <a:t> Reports</a:t>
            </a:r>
          </a:p>
        </p:txBody>
      </p:sp>
      <p:grpSp>
        <p:nvGrpSpPr>
          <p:cNvPr id="7" name="Group 6">
            <a:extLst>
              <a:ext uri="{FF2B5EF4-FFF2-40B4-BE49-F238E27FC236}">
                <a16:creationId xmlns:a16="http://schemas.microsoft.com/office/drawing/2014/main" id="{D04A3FED-BDAF-546E-5F54-81AFF771B98B}"/>
              </a:ext>
            </a:extLst>
          </p:cNvPr>
          <p:cNvGrpSpPr/>
          <p:nvPr/>
        </p:nvGrpSpPr>
        <p:grpSpPr>
          <a:xfrm>
            <a:off x="31032" y="2154168"/>
            <a:ext cx="9061248" cy="2911701"/>
            <a:chOff x="-134471" y="3623001"/>
            <a:chExt cx="9144000" cy="2942732"/>
          </a:xfrm>
        </p:grpSpPr>
        <p:pic>
          <p:nvPicPr>
            <p:cNvPr id="5" name="Picture 4" descr="A screenshot of a computer&#10;&#10;Description automatically generated">
              <a:extLst>
                <a:ext uri="{FF2B5EF4-FFF2-40B4-BE49-F238E27FC236}">
                  <a16:creationId xmlns:a16="http://schemas.microsoft.com/office/drawing/2014/main" id="{0A907580-71EA-C620-2DF4-19498EA6A458}"/>
                </a:ext>
              </a:extLst>
            </p:cNvPr>
            <p:cNvPicPr>
              <a:picLocks noChangeAspect="1"/>
            </p:cNvPicPr>
            <p:nvPr/>
          </p:nvPicPr>
          <p:blipFill>
            <a:blip r:embed="rId5"/>
            <a:stretch>
              <a:fillRect/>
            </a:stretch>
          </p:blipFill>
          <p:spPr>
            <a:xfrm>
              <a:off x="-134471" y="3623001"/>
              <a:ext cx="9144000" cy="2942732"/>
            </a:xfrm>
            <a:prstGeom prst="rect">
              <a:avLst/>
            </a:prstGeom>
          </p:spPr>
        </p:pic>
        <p:sp>
          <p:nvSpPr>
            <p:cNvPr id="6" name="Rectangle 5">
              <a:extLst>
                <a:ext uri="{FF2B5EF4-FFF2-40B4-BE49-F238E27FC236}">
                  <a16:creationId xmlns:a16="http://schemas.microsoft.com/office/drawing/2014/main" id="{223A69B1-16BA-D583-9E05-CC173619C25C}"/>
                </a:ext>
              </a:extLst>
            </p:cNvPr>
            <p:cNvSpPr/>
            <p:nvPr/>
          </p:nvSpPr>
          <p:spPr>
            <a:xfrm>
              <a:off x="4353916" y="4392706"/>
              <a:ext cx="4605315" cy="35324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331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rPr>
              <a:t>Reports: </a:t>
            </a:r>
            <a:br>
              <a:rPr lang="en-US"/>
            </a:br>
            <a:r>
              <a:rPr lang="en-US">
                <a:solidFill>
                  <a:schemeClr val="bg1"/>
                </a:solidFill>
              </a:rPr>
              <a:t>District Level</a:t>
            </a:r>
          </a:p>
        </p:txBody>
      </p:sp>
      <p:grpSp>
        <p:nvGrpSpPr>
          <p:cNvPr id="8" name="Group 7">
            <a:extLst>
              <a:ext uri="{FF2B5EF4-FFF2-40B4-BE49-F238E27FC236}">
                <a16:creationId xmlns:a16="http://schemas.microsoft.com/office/drawing/2014/main" id="{3F71E090-D71B-A884-1EDE-EE6C57A2A9B6}"/>
              </a:ext>
            </a:extLst>
          </p:cNvPr>
          <p:cNvGrpSpPr/>
          <p:nvPr/>
        </p:nvGrpSpPr>
        <p:grpSpPr>
          <a:xfrm>
            <a:off x="161925" y="2018297"/>
            <a:ext cx="8829675" cy="3745330"/>
            <a:chOff x="161925" y="2018297"/>
            <a:chExt cx="8829675" cy="3745330"/>
          </a:xfrm>
        </p:grpSpPr>
        <p:pic>
          <p:nvPicPr>
            <p:cNvPr id="5" name="Picture 5" descr="Chart, bar chart&#10;&#10;Description automatically generated">
              <a:extLst>
                <a:ext uri="{FF2B5EF4-FFF2-40B4-BE49-F238E27FC236}">
                  <a16:creationId xmlns:a16="http://schemas.microsoft.com/office/drawing/2014/main" id="{915D4C27-C378-3648-43AC-E9940FF7C658}"/>
                </a:ext>
              </a:extLst>
            </p:cNvPr>
            <p:cNvPicPr>
              <a:picLocks noChangeAspect="1"/>
            </p:cNvPicPr>
            <p:nvPr/>
          </p:nvPicPr>
          <p:blipFill>
            <a:blip r:embed="rId5"/>
            <a:stretch>
              <a:fillRect/>
            </a:stretch>
          </p:blipFill>
          <p:spPr>
            <a:xfrm>
              <a:off x="161925" y="2018297"/>
              <a:ext cx="8829675" cy="3745330"/>
            </a:xfrm>
            <a:prstGeom prst="rect">
              <a:avLst/>
            </a:prstGeom>
          </p:spPr>
        </p:pic>
        <p:pic>
          <p:nvPicPr>
            <p:cNvPr id="7" name="Picture 6" descr="A white rectangular object with black lines&#10;&#10;Description automatically generated">
              <a:extLst>
                <a:ext uri="{FF2B5EF4-FFF2-40B4-BE49-F238E27FC236}">
                  <a16:creationId xmlns:a16="http://schemas.microsoft.com/office/drawing/2014/main" id="{510BEDEC-9491-BBE4-DC22-7016B19740F3}"/>
                </a:ext>
              </a:extLst>
            </p:cNvPr>
            <p:cNvPicPr>
              <a:picLocks noChangeAspect="1"/>
            </p:cNvPicPr>
            <p:nvPr/>
          </p:nvPicPr>
          <p:blipFill>
            <a:blip r:embed="rId6"/>
            <a:stretch>
              <a:fillRect/>
            </a:stretch>
          </p:blipFill>
          <p:spPr>
            <a:xfrm>
              <a:off x="196534" y="2279962"/>
              <a:ext cx="8792308" cy="808553"/>
            </a:xfrm>
            <a:prstGeom prst="rect">
              <a:avLst/>
            </a:prstGeom>
          </p:spPr>
        </p:pic>
      </p:grpSp>
    </p:spTree>
    <p:custDataLst>
      <p:tags r:id="rId1"/>
    </p:custDataLst>
    <p:extLst>
      <p:ext uri="{BB962C8B-B14F-4D97-AF65-F5344CB8AC3E}">
        <p14:creationId xmlns:p14="http://schemas.microsoft.com/office/powerpoint/2010/main" val="61129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600">
                <a:solidFill>
                  <a:schemeClr val="bg1"/>
                </a:solidFill>
              </a:rPr>
              <a:t>Tips for Installing the Secure Browser </a:t>
            </a:r>
          </a:p>
        </p:txBody>
      </p:sp>
      <p:sp>
        <p:nvSpPr>
          <p:cNvPr id="3" name="Text Placeholder 2"/>
          <p:cNvSpPr>
            <a:spLocks noGrp="1"/>
          </p:cNvSpPr>
          <p:nvPr>
            <p:ph type="body" sz="quarter" idx="24"/>
          </p:nvPr>
        </p:nvSpPr>
        <p:spPr>
          <a:xfrm>
            <a:off x="487970" y="1937149"/>
            <a:ext cx="4219566" cy="4578476"/>
          </a:xfrm>
        </p:spPr>
        <p:txBody>
          <a:bodyPr vert="horz" lIns="68580" tIns="34290" rIns="68580" bIns="34290" rtlCol="0" anchor="t">
            <a:normAutofit fontScale="92500" lnSpcReduction="20000"/>
          </a:bodyPr>
          <a:lstStyle/>
          <a:p>
            <a:pPr marL="345440" indent="-345440"/>
            <a:r>
              <a:rPr lang="en-US" sz="2000"/>
              <a:t>Partner Code: NSCAS.</a:t>
            </a:r>
          </a:p>
          <a:p>
            <a:pPr marL="345440" indent="-345440"/>
            <a:r>
              <a:rPr lang="en-US" sz="2000"/>
              <a:t>Multiple Device Management installation available.</a:t>
            </a:r>
          </a:p>
          <a:p>
            <a:pPr marL="345440" indent="-345440"/>
            <a:r>
              <a:rPr lang="en-US" sz="2000"/>
              <a:t>Secure Browser can be </a:t>
            </a:r>
            <a:r>
              <a:rPr lang="en-US"/>
              <a:t>downloaded from Acacia Manage or v</a:t>
            </a:r>
            <a:r>
              <a:rPr lang="pt-BR"/>
              <a:t>ia NWEA- </a:t>
            </a:r>
            <a:r>
              <a:rPr lang="pt-BR" err="1"/>
              <a:t>provided</a:t>
            </a:r>
            <a:r>
              <a:rPr lang="pt-BR"/>
              <a:t> link.</a:t>
            </a:r>
            <a:endParaRPr lang="en-US"/>
          </a:p>
          <a:p>
            <a:pPr marL="345440" indent="-345440"/>
            <a:r>
              <a:rPr lang="en-US" sz="2000" b="1" i="1"/>
              <a:t>Note: If a previous version has been installed, it must be uninstalled before installing the new version. </a:t>
            </a:r>
          </a:p>
          <a:p>
            <a:pPr marL="345440" indent="-345440"/>
            <a:r>
              <a:rPr lang="en-US" sz="2000" b="1" i="1"/>
              <a:t>Instructions for network/MDM uninstallation in System &amp; Technology Guide.</a:t>
            </a:r>
            <a:endParaRPr lang="en-US" sz="2000" b="1"/>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7" name="Picture 6">
            <a:extLst>
              <a:ext uri="{FF2B5EF4-FFF2-40B4-BE49-F238E27FC236}">
                <a16:creationId xmlns:a16="http://schemas.microsoft.com/office/drawing/2014/main" id="{BA0CA429-04C7-404C-A313-7C37073D47F4}"/>
              </a:ext>
            </a:extLst>
          </p:cNvPr>
          <p:cNvPicPr>
            <a:picLocks noChangeAspect="1"/>
          </p:cNvPicPr>
          <p:nvPr/>
        </p:nvPicPr>
        <p:blipFill>
          <a:blip r:embed="rId5"/>
          <a:stretch>
            <a:fillRect/>
          </a:stretch>
        </p:blipFill>
        <p:spPr>
          <a:xfrm>
            <a:off x="4707536" y="2182663"/>
            <a:ext cx="4326924" cy="3384771"/>
          </a:xfrm>
          <a:prstGeom prst="rect">
            <a:avLst/>
          </a:prstGeom>
        </p:spPr>
      </p:pic>
      <p:sp>
        <p:nvSpPr>
          <p:cNvPr id="8" name="TextBox 7">
            <a:extLst>
              <a:ext uri="{FF2B5EF4-FFF2-40B4-BE49-F238E27FC236}">
                <a16:creationId xmlns:a16="http://schemas.microsoft.com/office/drawing/2014/main" id="{8E5A8DD0-5DFF-46AA-8B22-258B36F9A7E9}"/>
              </a:ext>
            </a:extLst>
          </p:cNvPr>
          <p:cNvSpPr txBox="1"/>
          <p:nvPr/>
        </p:nvSpPr>
        <p:spPr>
          <a:xfrm>
            <a:off x="5292226" y="5743991"/>
            <a:ext cx="3854662" cy="931267"/>
          </a:xfrm>
          <a:prstGeom prst="rect">
            <a:avLst/>
          </a:prstGeom>
          <a:noFill/>
        </p:spPr>
        <p:txBody>
          <a:bodyPr wrap="square">
            <a:spAutoFit/>
          </a:bodyPr>
          <a:lstStyle/>
          <a:p>
            <a:r>
              <a:rPr lang="en-US"/>
              <a:t>Reminder: Turn off auto updates on student devices during the Test Administration Window</a:t>
            </a:r>
          </a:p>
        </p:txBody>
      </p:sp>
    </p:spTree>
    <p:custDataLst>
      <p:tags r:id="rId1"/>
    </p:custDataLst>
    <p:extLst>
      <p:ext uri="{BB962C8B-B14F-4D97-AF65-F5344CB8AC3E}">
        <p14:creationId xmlns:p14="http://schemas.microsoft.com/office/powerpoint/2010/main" val="636587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DD951A3-B815-413C-9063-901674A3198F}"/>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rPr>
              <a:t>Reports: </a:t>
            </a:r>
            <a:br>
              <a:rPr lang="en-US"/>
            </a:br>
            <a:r>
              <a:rPr lang="en-US">
                <a:solidFill>
                  <a:schemeClr val="bg1"/>
                </a:solidFill>
              </a:rPr>
              <a:t>School Level</a:t>
            </a:r>
          </a:p>
        </p:txBody>
      </p:sp>
      <p:pic>
        <p:nvPicPr>
          <p:cNvPr id="6" name="Picture 5" descr="A picture containing shape&#10;&#10;Description automatically generated">
            <a:extLst>
              <a:ext uri="{FF2B5EF4-FFF2-40B4-BE49-F238E27FC236}">
                <a16:creationId xmlns:a16="http://schemas.microsoft.com/office/drawing/2014/main" id="{E41053BF-FFF3-8FEF-EE4A-5C5265A6A15F}"/>
              </a:ext>
            </a:extLst>
          </p:cNvPr>
          <p:cNvPicPr>
            <a:picLocks noChangeAspect="1"/>
          </p:cNvPicPr>
          <p:nvPr/>
        </p:nvPicPr>
        <p:blipFill>
          <a:blip r:embed="rId5"/>
          <a:stretch>
            <a:fillRect/>
          </a:stretch>
        </p:blipFill>
        <p:spPr>
          <a:xfrm>
            <a:off x="4275172" y="2040749"/>
            <a:ext cx="4676775" cy="404820"/>
          </a:xfrm>
          <a:prstGeom prst="rect">
            <a:avLst/>
          </a:prstGeom>
        </p:spPr>
      </p:pic>
      <p:grpSp>
        <p:nvGrpSpPr>
          <p:cNvPr id="24" name="Group 23">
            <a:extLst>
              <a:ext uri="{FF2B5EF4-FFF2-40B4-BE49-F238E27FC236}">
                <a16:creationId xmlns:a16="http://schemas.microsoft.com/office/drawing/2014/main" id="{28B0746D-226D-157B-3B96-ECD6E763AB86}"/>
              </a:ext>
            </a:extLst>
          </p:cNvPr>
          <p:cNvGrpSpPr/>
          <p:nvPr/>
        </p:nvGrpSpPr>
        <p:grpSpPr>
          <a:xfrm>
            <a:off x="141151" y="2040749"/>
            <a:ext cx="8592756" cy="425507"/>
            <a:chOff x="523875" y="1378740"/>
            <a:chExt cx="8096250" cy="404820"/>
          </a:xfrm>
        </p:grpSpPr>
        <p:pic>
          <p:nvPicPr>
            <p:cNvPr id="3" name="Picture 5" descr="A picture containing shape&#10;&#10;Description automatically generated">
              <a:extLst>
                <a:ext uri="{FF2B5EF4-FFF2-40B4-BE49-F238E27FC236}">
                  <a16:creationId xmlns:a16="http://schemas.microsoft.com/office/drawing/2014/main" id="{7F7F1069-B72A-803F-416B-C538CD93306D}"/>
                </a:ext>
              </a:extLst>
            </p:cNvPr>
            <p:cNvPicPr>
              <a:picLocks noChangeAspect="1"/>
            </p:cNvPicPr>
            <p:nvPr/>
          </p:nvPicPr>
          <p:blipFill>
            <a:blip r:embed="rId5"/>
            <a:stretch>
              <a:fillRect/>
            </a:stretch>
          </p:blipFill>
          <p:spPr>
            <a:xfrm>
              <a:off x="523875" y="1378740"/>
              <a:ext cx="4676775" cy="404820"/>
            </a:xfrm>
            <a:prstGeom prst="rect">
              <a:avLst/>
            </a:prstGeom>
          </p:spPr>
        </p:pic>
        <p:grpSp>
          <p:nvGrpSpPr>
            <p:cNvPr id="14" name="Group 13">
              <a:extLst>
                <a:ext uri="{FF2B5EF4-FFF2-40B4-BE49-F238E27FC236}">
                  <a16:creationId xmlns:a16="http://schemas.microsoft.com/office/drawing/2014/main" id="{E77ED13D-3097-568C-76C5-850BA1DE854A}"/>
                </a:ext>
              </a:extLst>
            </p:cNvPr>
            <p:cNvGrpSpPr/>
            <p:nvPr/>
          </p:nvGrpSpPr>
          <p:grpSpPr>
            <a:xfrm>
              <a:off x="571500" y="1393177"/>
              <a:ext cx="8048625" cy="356896"/>
              <a:chOff x="571500" y="1393177"/>
              <a:chExt cx="8048625" cy="356896"/>
            </a:xfrm>
          </p:grpSpPr>
          <p:pic>
            <p:nvPicPr>
              <p:cNvPr id="10" name="Picture 10">
                <a:extLst>
                  <a:ext uri="{FF2B5EF4-FFF2-40B4-BE49-F238E27FC236}">
                    <a16:creationId xmlns:a16="http://schemas.microsoft.com/office/drawing/2014/main" id="{C91EB5BA-5E34-0F07-684A-52FBA76FFE14}"/>
                  </a:ext>
                </a:extLst>
              </p:cNvPr>
              <p:cNvPicPr>
                <a:picLocks noChangeAspect="1"/>
              </p:cNvPicPr>
              <p:nvPr/>
            </p:nvPicPr>
            <p:blipFill>
              <a:blip r:embed="rId6"/>
              <a:stretch>
                <a:fillRect/>
              </a:stretch>
            </p:blipFill>
            <p:spPr>
              <a:xfrm>
                <a:off x="571500" y="1393177"/>
                <a:ext cx="2743200" cy="356896"/>
              </a:xfrm>
              <a:prstGeom prst="rect">
                <a:avLst/>
              </a:prstGeom>
            </p:spPr>
          </p:pic>
          <p:pic>
            <p:nvPicPr>
              <p:cNvPr id="13" name="Picture 8" descr="Graphical user interface, text&#10;&#10;Description automatically generated">
                <a:extLst>
                  <a:ext uri="{FF2B5EF4-FFF2-40B4-BE49-F238E27FC236}">
                    <a16:creationId xmlns:a16="http://schemas.microsoft.com/office/drawing/2014/main" id="{C32ABBEB-B520-D07D-1D44-B839B0D47E60}"/>
                  </a:ext>
                </a:extLst>
              </p:cNvPr>
              <p:cNvPicPr>
                <a:picLocks noChangeAspect="1"/>
              </p:cNvPicPr>
              <p:nvPr/>
            </p:nvPicPr>
            <p:blipFill>
              <a:blip r:embed="rId7"/>
              <a:stretch>
                <a:fillRect/>
              </a:stretch>
            </p:blipFill>
            <p:spPr>
              <a:xfrm>
                <a:off x="4638675" y="1396093"/>
                <a:ext cx="3981450" cy="312964"/>
              </a:xfrm>
              <a:prstGeom prst="rect">
                <a:avLst/>
              </a:prstGeom>
            </p:spPr>
          </p:pic>
        </p:grpSp>
      </p:grpSp>
      <p:grpSp>
        <p:nvGrpSpPr>
          <p:cNvPr id="22" name="Group 21">
            <a:extLst>
              <a:ext uri="{FF2B5EF4-FFF2-40B4-BE49-F238E27FC236}">
                <a16:creationId xmlns:a16="http://schemas.microsoft.com/office/drawing/2014/main" id="{BE3A7D04-4354-7A3B-A659-FEE9E729CC47}"/>
              </a:ext>
            </a:extLst>
          </p:cNvPr>
          <p:cNvGrpSpPr/>
          <p:nvPr/>
        </p:nvGrpSpPr>
        <p:grpSpPr>
          <a:xfrm>
            <a:off x="144815" y="2407268"/>
            <a:ext cx="8802651" cy="3348046"/>
            <a:chOff x="1158517" y="1310816"/>
            <a:chExt cx="8720255" cy="3195916"/>
          </a:xfrm>
        </p:grpSpPr>
        <p:pic>
          <p:nvPicPr>
            <p:cNvPr id="17" name="Picture 16" descr="A screenshot of a computer&#10;&#10;Description automatically generated">
              <a:extLst>
                <a:ext uri="{FF2B5EF4-FFF2-40B4-BE49-F238E27FC236}">
                  <a16:creationId xmlns:a16="http://schemas.microsoft.com/office/drawing/2014/main" id="{47DEE4E6-0AE6-39C2-BEC4-93E1E7B47521}"/>
                </a:ext>
              </a:extLst>
            </p:cNvPr>
            <p:cNvPicPr>
              <a:picLocks noChangeAspect="1"/>
            </p:cNvPicPr>
            <p:nvPr/>
          </p:nvPicPr>
          <p:blipFill>
            <a:blip r:embed="rId8"/>
            <a:stretch>
              <a:fillRect/>
            </a:stretch>
          </p:blipFill>
          <p:spPr>
            <a:xfrm>
              <a:off x="1158517" y="1310816"/>
              <a:ext cx="8720255" cy="3195916"/>
            </a:xfrm>
            <a:prstGeom prst="rect">
              <a:avLst/>
            </a:prstGeom>
          </p:spPr>
        </p:pic>
        <p:pic>
          <p:nvPicPr>
            <p:cNvPr id="18" name="Picture 17" descr="A green square with white text&#10;&#10;Description automatically generated">
              <a:extLst>
                <a:ext uri="{FF2B5EF4-FFF2-40B4-BE49-F238E27FC236}">
                  <a16:creationId xmlns:a16="http://schemas.microsoft.com/office/drawing/2014/main" id="{903D1CC8-9990-A0A1-8D79-0AC5734FCB16}"/>
                </a:ext>
              </a:extLst>
            </p:cNvPr>
            <p:cNvPicPr>
              <a:picLocks noChangeAspect="1"/>
            </p:cNvPicPr>
            <p:nvPr/>
          </p:nvPicPr>
          <p:blipFill>
            <a:blip r:embed="rId9"/>
            <a:stretch>
              <a:fillRect/>
            </a:stretch>
          </p:blipFill>
          <p:spPr>
            <a:xfrm>
              <a:off x="4540990" y="3244470"/>
              <a:ext cx="1179010" cy="1209199"/>
            </a:xfrm>
            <a:prstGeom prst="rect">
              <a:avLst/>
            </a:prstGeom>
          </p:spPr>
        </p:pic>
        <p:grpSp>
          <p:nvGrpSpPr>
            <p:cNvPr id="21" name="Group 20">
              <a:extLst>
                <a:ext uri="{FF2B5EF4-FFF2-40B4-BE49-F238E27FC236}">
                  <a16:creationId xmlns:a16="http://schemas.microsoft.com/office/drawing/2014/main" id="{38D6F972-E2C5-1E5D-0D62-A6AE25F1F6CB}"/>
                </a:ext>
              </a:extLst>
            </p:cNvPr>
            <p:cNvGrpSpPr/>
            <p:nvPr/>
          </p:nvGrpSpPr>
          <p:grpSpPr>
            <a:xfrm>
              <a:off x="4794824" y="3141311"/>
              <a:ext cx="671491" cy="78871"/>
              <a:chOff x="3781123" y="2748243"/>
              <a:chExt cx="2264450" cy="275404"/>
            </a:xfrm>
          </p:grpSpPr>
          <p:pic>
            <p:nvPicPr>
              <p:cNvPr id="19" name="Picture 18">
                <a:extLst>
                  <a:ext uri="{FF2B5EF4-FFF2-40B4-BE49-F238E27FC236}">
                    <a16:creationId xmlns:a16="http://schemas.microsoft.com/office/drawing/2014/main" id="{6108B4B4-8784-3B1B-9715-23AFB02D4754}"/>
                  </a:ext>
                </a:extLst>
              </p:cNvPr>
              <p:cNvPicPr>
                <a:picLocks noChangeAspect="1"/>
              </p:cNvPicPr>
              <p:nvPr/>
            </p:nvPicPr>
            <p:blipFill>
              <a:blip r:embed="rId10"/>
              <a:stretch>
                <a:fillRect/>
              </a:stretch>
            </p:blipFill>
            <p:spPr>
              <a:xfrm>
                <a:off x="3781123" y="2752854"/>
                <a:ext cx="2264450" cy="266183"/>
              </a:xfrm>
              <a:prstGeom prst="rect">
                <a:avLst/>
              </a:prstGeom>
            </p:spPr>
          </p:pic>
          <p:pic>
            <p:nvPicPr>
              <p:cNvPr id="20" name="Picture 19">
                <a:extLst>
                  <a:ext uri="{FF2B5EF4-FFF2-40B4-BE49-F238E27FC236}">
                    <a16:creationId xmlns:a16="http://schemas.microsoft.com/office/drawing/2014/main" id="{723CAABA-9BB4-99B9-C867-055E2AF11C65}"/>
                  </a:ext>
                </a:extLst>
              </p:cNvPr>
              <p:cNvPicPr>
                <a:picLocks noChangeAspect="1"/>
              </p:cNvPicPr>
              <p:nvPr/>
            </p:nvPicPr>
            <p:blipFill>
              <a:blip r:embed="rId11"/>
              <a:stretch>
                <a:fillRect/>
              </a:stretch>
            </p:blipFill>
            <p:spPr>
              <a:xfrm>
                <a:off x="4912014" y="2748243"/>
                <a:ext cx="137142" cy="275404"/>
              </a:xfrm>
              <a:prstGeom prst="rect">
                <a:avLst/>
              </a:prstGeom>
            </p:spPr>
          </p:pic>
        </p:grpSp>
      </p:grpSp>
    </p:spTree>
    <p:custDataLst>
      <p:tags r:id="rId1"/>
    </p:custDataLst>
    <p:extLst>
      <p:ext uri="{BB962C8B-B14F-4D97-AF65-F5344CB8AC3E}">
        <p14:creationId xmlns:p14="http://schemas.microsoft.com/office/powerpoint/2010/main" val="16250968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4A1A1C-3EBF-4915-B032-46B9E73600E7}"/>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rPr>
              <a:t> Reports: </a:t>
            </a:r>
            <a:br>
              <a:rPr lang="en-US"/>
            </a:br>
            <a:r>
              <a:rPr lang="en-US">
                <a:solidFill>
                  <a:schemeClr val="bg1"/>
                </a:solidFill>
              </a:rPr>
              <a:t>School/Group Level</a:t>
            </a:r>
          </a:p>
        </p:txBody>
      </p:sp>
      <p:grpSp>
        <p:nvGrpSpPr>
          <p:cNvPr id="10" name="Group 9">
            <a:extLst>
              <a:ext uri="{FF2B5EF4-FFF2-40B4-BE49-F238E27FC236}">
                <a16:creationId xmlns:a16="http://schemas.microsoft.com/office/drawing/2014/main" id="{C153ED55-E98D-80D9-6C89-E03EDB98A5D1}"/>
              </a:ext>
            </a:extLst>
          </p:cNvPr>
          <p:cNvGrpSpPr/>
          <p:nvPr/>
        </p:nvGrpSpPr>
        <p:grpSpPr>
          <a:xfrm>
            <a:off x="72406" y="1777759"/>
            <a:ext cx="9019875" cy="3865127"/>
            <a:chOff x="72406" y="1777759"/>
            <a:chExt cx="9019875" cy="3865127"/>
          </a:xfrm>
        </p:grpSpPr>
        <p:pic>
          <p:nvPicPr>
            <p:cNvPr id="5" name="Picture 4" descr="A screenshot of a computer&#10;&#10;Description automatically generated">
              <a:extLst>
                <a:ext uri="{FF2B5EF4-FFF2-40B4-BE49-F238E27FC236}">
                  <a16:creationId xmlns:a16="http://schemas.microsoft.com/office/drawing/2014/main" id="{D3794670-984F-9F1F-89B1-C238CB082E8B}"/>
                </a:ext>
              </a:extLst>
            </p:cNvPr>
            <p:cNvPicPr>
              <a:picLocks noChangeAspect="1"/>
            </p:cNvPicPr>
            <p:nvPr/>
          </p:nvPicPr>
          <p:blipFill>
            <a:blip r:embed="rId5"/>
            <a:stretch>
              <a:fillRect/>
            </a:stretch>
          </p:blipFill>
          <p:spPr>
            <a:xfrm>
              <a:off x="72407" y="3075795"/>
              <a:ext cx="9019873" cy="256709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088A53A5-7604-D53C-4228-123B360FF4D2}"/>
                </a:ext>
              </a:extLst>
            </p:cNvPr>
            <p:cNvPicPr>
              <a:picLocks noChangeAspect="1"/>
            </p:cNvPicPr>
            <p:nvPr/>
          </p:nvPicPr>
          <p:blipFill>
            <a:blip r:embed="rId6"/>
            <a:stretch>
              <a:fillRect/>
            </a:stretch>
          </p:blipFill>
          <p:spPr>
            <a:xfrm>
              <a:off x="72406" y="1777759"/>
              <a:ext cx="9019875" cy="1295768"/>
            </a:xfrm>
            <a:prstGeom prst="rect">
              <a:avLst/>
            </a:prstGeom>
          </p:spPr>
        </p:pic>
      </p:grpSp>
    </p:spTree>
    <p:custDataLst>
      <p:tags r:id="rId1"/>
    </p:custDataLst>
    <p:extLst>
      <p:ext uri="{BB962C8B-B14F-4D97-AF65-F5344CB8AC3E}">
        <p14:creationId xmlns:p14="http://schemas.microsoft.com/office/powerpoint/2010/main" val="3669975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4A1A1C-3EBF-4915-B032-46B9E73600E7}"/>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rPr>
              <a:t> Reports: </a:t>
            </a:r>
            <a:br>
              <a:rPr lang="en-US"/>
            </a:br>
            <a:r>
              <a:rPr lang="en-US">
                <a:solidFill>
                  <a:schemeClr val="bg1"/>
                </a:solidFill>
              </a:rPr>
              <a:t>School/Group Level</a:t>
            </a:r>
          </a:p>
        </p:txBody>
      </p:sp>
      <p:pic>
        <p:nvPicPr>
          <p:cNvPr id="6" name="Picture 5" descr="A screenshot of a computer&#10;&#10;Description automatically generated">
            <a:extLst>
              <a:ext uri="{FF2B5EF4-FFF2-40B4-BE49-F238E27FC236}">
                <a16:creationId xmlns:a16="http://schemas.microsoft.com/office/drawing/2014/main" id="{174841CB-95AB-0A8C-2878-243A4300EAD9}"/>
              </a:ext>
            </a:extLst>
          </p:cNvPr>
          <p:cNvPicPr>
            <a:picLocks noChangeAspect="1"/>
          </p:cNvPicPr>
          <p:nvPr/>
        </p:nvPicPr>
        <p:blipFill>
          <a:blip r:embed="rId5"/>
          <a:stretch>
            <a:fillRect/>
          </a:stretch>
        </p:blipFill>
        <p:spPr>
          <a:xfrm>
            <a:off x="82751" y="2168893"/>
            <a:ext cx="8906091" cy="2675373"/>
          </a:xfrm>
          <a:prstGeom prst="rect">
            <a:avLst/>
          </a:prstGeom>
        </p:spPr>
      </p:pic>
    </p:spTree>
    <p:custDataLst>
      <p:tags r:id="rId1"/>
    </p:custDataLst>
    <p:extLst>
      <p:ext uri="{BB962C8B-B14F-4D97-AF65-F5344CB8AC3E}">
        <p14:creationId xmlns:p14="http://schemas.microsoft.com/office/powerpoint/2010/main" val="3467733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794529" y="28956"/>
            <a:ext cx="8229600" cy="1143000"/>
          </a:xfrm>
          <a:prstGeom prst="rect">
            <a:avLst/>
          </a:prstGeom>
        </p:spPr>
        <p:txBody>
          <a:bodyPr anchor="ctr">
            <a:normAutofit fontScale="90000"/>
          </a:bodyPr>
          <a:lstStyle/>
          <a:p>
            <a:r>
              <a:rPr lang="en-US">
                <a:solidFill>
                  <a:schemeClr val="bg1"/>
                </a:solidFill>
              </a:rPr>
              <a:t>Reports:</a:t>
            </a:r>
            <a:br>
              <a:rPr lang="en-US"/>
            </a:br>
            <a:r>
              <a:rPr lang="en-US">
                <a:solidFill>
                  <a:schemeClr val="bg1"/>
                </a:solidFill>
              </a:rPr>
              <a:t>Student Level</a:t>
            </a:r>
          </a:p>
        </p:txBody>
      </p:sp>
      <p:pic>
        <p:nvPicPr>
          <p:cNvPr id="3" name="Picture 2" descr="A screenshot of a computer&#10;&#10;Description automatically generated">
            <a:extLst>
              <a:ext uri="{FF2B5EF4-FFF2-40B4-BE49-F238E27FC236}">
                <a16:creationId xmlns:a16="http://schemas.microsoft.com/office/drawing/2014/main" id="{13DDEB7A-F7E5-D6B1-95BC-0279E846CA50}"/>
              </a:ext>
            </a:extLst>
          </p:cNvPr>
          <p:cNvPicPr>
            <a:picLocks noChangeAspect="1"/>
          </p:cNvPicPr>
          <p:nvPr/>
        </p:nvPicPr>
        <p:blipFill>
          <a:blip r:embed="rId5"/>
          <a:stretch>
            <a:fillRect/>
          </a:stretch>
        </p:blipFill>
        <p:spPr>
          <a:xfrm>
            <a:off x="175846" y="1853767"/>
            <a:ext cx="8802652" cy="3688351"/>
          </a:xfrm>
          <a:prstGeom prst="rect">
            <a:avLst/>
          </a:prstGeom>
        </p:spPr>
      </p:pic>
    </p:spTree>
    <p:custDataLst>
      <p:tags r:id="rId1"/>
    </p:custDataLst>
    <p:extLst>
      <p:ext uri="{BB962C8B-B14F-4D97-AF65-F5344CB8AC3E}">
        <p14:creationId xmlns:p14="http://schemas.microsoft.com/office/powerpoint/2010/main" val="29323942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794529" y="28956"/>
            <a:ext cx="8229600" cy="1143000"/>
          </a:xfrm>
          <a:prstGeom prst="rect">
            <a:avLst/>
          </a:prstGeom>
        </p:spPr>
        <p:txBody>
          <a:bodyPr anchor="ctr">
            <a:normAutofit fontScale="90000"/>
          </a:bodyPr>
          <a:lstStyle/>
          <a:p>
            <a:r>
              <a:rPr lang="en-US">
                <a:solidFill>
                  <a:schemeClr val="bg1"/>
                </a:solidFill>
              </a:rPr>
              <a:t>Reports:</a:t>
            </a:r>
            <a:br>
              <a:rPr lang="en-US"/>
            </a:br>
            <a:r>
              <a:rPr lang="en-US">
                <a:solidFill>
                  <a:schemeClr val="bg1"/>
                </a:solidFill>
              </a:rPr>
              <a:t>Growth Report</a:t>
            </a:r>
          </a:p>
        </p:txBody>
      </p:sp>
      <p:pic>
        <p:nvPicPr>
          <p:cNvPr id="4" name="Picture 3" descr="A screen shot of a graph&#10;&#10;Description automatically generated">
            <a:extLst>
              <a:ext uri="{FF2B5EF4-FFF2-40B4-BE49-F238E27FC236}">
                <a16:creationId xmlns:a16="http://schemas.microsoft.com/office/drawing/2014/main" id="{5E51E7E9-80F4-3FA8-D261-5791C6C01E08}"/>
              </a:ext>
            </a:extLst>
          </p:cNvPr>
          <p:cNvPicPr>
            <a:picLocks noChangeAspect="1"/>
          </p:cNvPicPr>
          <p:nvPr/>
        </p:nvPicPr>
        <p:blipFill>
          <a:blip r:embed="rId5"/>
          <a:stretch>
            <a:fillRect/>
          </a:stretch>
        </p:blipFill>
        <p:spPr>
          <a:xfrm>
            <a:off x="155158" y="1759224"/>
            <a:ext cx="8740589" cy="3329208"/>
          </a:xfrm>
          <a:prstGeom prst="rect">
            <a:avLst/>
          </a:prstGeom>
        </p:spPr>
      </p:pic>
    </p:spTree>
    <p:custDataLst>
      <p:tags r:id="rId1"/>
    </p:custDataLst>
    <p:extLst>
      <p:ext uri="{BB962C8B-B14F-4D97-AF65-F5344CB8AC3E}">
        <p14:creationId xmlns:p14="http://schemas.microsoft.com/office/powerpoint/2010/main" val="3639509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a:solidFill>
                  <a:schemeClr val="bg1"/>
                </a:solidFill>
              </a:rPr>
              <a:t> Reports</a:t>
            </a:r>
          </a:p>
        </p:txBody>
      </p:sp>
      <p:grpSp>
        <p:nvGrpSpPr>
          <p:cNvPr id="3" name="Group 2">
            <a:extLst>
              <a:ext uri="{FF2B5EF4-FFF2-40B4-BE49-F238E27FC236}">
                <a16:creationId xmlns:a16="http://schemas.microsoft.com/office/drawing/2014/main" id="{D3445498-09E0-6E96-C233-3E4CFD9E9C40}"/>
              </a:ext>
            </a:extLst>
          </p:cNvPr>
          <p:cNvGrpSpPr/>
          <p:nvPr/>
        </p:nvGrpSpPr>
        <p:grpSpPr>
          <a:xfrm>
            <a:off x="31032" y="2154168"/>
            <a:ext cx="9061248" cy="2911701"/>
            <a:chOff x="31032" y="2154168"/>
            <a:chExt cx="9061248" cy="2911701"/>
          </a:xfrm>
        </p:grpSpPr>
        <p:pic>
          <p:nvPicPr>
            <p:cNvPr id="5" name="Picture 4" descr="A screenshot of a computer&#10;&#10;Description automatically generated">
              <a:extLst>
                <a:ext uri="{FF2B5EF4-FFF2-40B4-BE49-F238E27FC236}">
                  <a16:creationId xmlns:a16="http://schemas.microsoft.com/office/drawing/2014/main" id="{0A907580-71EA-C620-2DF4-19498EA6A458}"/>
                </a:ext>
              </a:extLst>
            </p:cNvPr>
            <p:cNvPicPr>
              <a:picLocks noChangeAspect="1"/>
            </p:cNvPicPr>
            <p:nvPr/>
          </p:nvPicPr>
          <p:blipFill>
            <a:blip r:embed="rId5"/>
            <a:stretch>
              <a:fillRect/>
            </a:stretch>
          </p:blipFill>
          <p:spPr>
            <a:xfrm>
              <a:off x="31032" y="2154168"/>
              <a:ext cx="9061248" cy="2911701"/>
            </a:xfrm>
            <a:prstGeom prst="rect">
              <a:avLst/>
            </a:prstGeom>
          </p:spPr>
        </p:pic>
        <p:sp>
          <p:nvSpPr>
            <p:cNvPr id="6" name="Rectangle 5">
              <a:extLst>
                <a:ext uri="{FF2B5EF4-FFF2-40B4-BE49-F238E27FC236}">
                  <a16:creationId xmlns:a16="http://schemas.microsoft.com/office/drawing/2014/main" id="{223A69B1-16BA-D583-9E05-CC173619C25C}"/>
                </a:ext>
              </a:extLst>
            </p:cNvPr>
            <p:cNvSpPr/>
            <p:nvPr/>
          </p:nvSpPr>
          <p:spPr>
            <a:xfrm>
              <a:off x="7602655" y="2915756"/>
              <a:ext cx="1439783" cy="34951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0731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a:solidFill>
                  <a:schemeClr val="bg1"/>
                </a:solidFill>
              </a:rPr>
              <a:t>Summary Report</a:t>
            </a:r>
          </a:p>
        </p:txBody>
      </p:sp>
      <p:grpSp>
        <p:nvGrpSpPr>
          <p:cNvPr id="10" name="Group 9">
            <a:extLst>
              <a:ext uri="{FF2B5EF4-FFF2-40B4-BE49-F238E27FC236}">
                <a16:creationId xmlns:a16="http://schemas.microsoft.com/office/drawing/2014/main" id="{2B7AD119-D8FC-3318-23AC-E6EEDB12B548}"/>
              </a:ext>
            </a:extLst>
          </p:cNvPr>
          <p:cNvGrpSpPr/>
          <p:nvPr/>
        </p:nvGrpSpPr>
        <p:grpSpPr>
          <a:xfrm>
            <a:off x="165504" y="1714021"/>
            <a:ext cx="8885403" cy="4236785"/>
            <a:chOff x="165504" y="1714021"/>
            <a:chExt cx="8885403" cy="4236785"/>
          </a:xfrm>
        </p:grpSpPr>
        <p:pic>
          <p:nvPicPr>
            <p:cNvPr id="4" name="Picture 3" descr="A screenshot of a computer&#10;&#10;Description automatically generated">
              <a:extLst>
                <a:ext uri="{FF2B5EF4-FFF2-40B4-BE49-F238E27FC236}">
                  <a16:creationId xmlns:a16="http://schemas.microsoft.com/office/drawing/2014/main" id="{6E36ED25-F88F-9BB8-7DF1-4747E357EE35}"/>
                </a:ext>
              </a:extLst>
            </p:cNvPr>
            <p:cNvPicPr>
              <a:picLocks noChangeAspect="1"/>
            </p:cNvPicPr>
            <p:nvPr/>
          </p:nvPicPr>
          <p:blipFill>
            <a:blip r:embed="rId5"/>
            <a:stretch>
              <a:fillRect/>
            </a:stretch>
          </p:blipFill>
          <p:spPr>
            <a:xfrm>
              <a:off x="165504" y="1714021"/>
              <a:ext cx="8885403" cy="4236785"/>
            </a:xfrm>
            <a:prstGeom prst="rect">
              <a:avLst/>
            </a:prstGeom>
          </p:spPr>
        </p:pic>
        <p:pic>
          <p:nvPicPr>
            <p:cNvPr id="9" name="Picture 8">
              <a:extLst>
                <a:ext uri="{FF2B5EF4-FFF2-40B4-BE49-F238E27FC236}">
                  <a16:creationId xmlns:a16="http://schemas.microsoft.com/office/drawing/2014/main" id="{6AEE3E13-B9C6-93DA-264F-3D2754002348}"/>
                </a:ext>
              </a:extLst>
            </p:cNvPr>
            <p:cNvPicPr>
              <a:picLocks noChangeAspect="1"/>
            </p:cNvPicPr>
            <p:nvPr/>
          </p:nvPicPr>
          <p:blipFill>
            <a:blip r:embed="rId6"/>
            <a:stretch>
              <a:fillRect/>
            </a:stretch>
          </p:blipFill>
          <p:spPr>
            <a:xfrm>
              <a:off x="6012978" y="3039633"/>
              <a:ext cx="2688883" cy="253572"/>
            </a:xfrm>
            <a:prstGeom prst="rect">
              <a:avLst/>
            </a:prstGeom>
          </p:spPr>
        </p:pic>
      </p:grpSp>
    </p:spTree>
    <p:custDataLst>
      <p:tags r:id="rId1"/>
    </p:custDataLst>
    <p:extLst>
      <p:ext uri="{BB962C8B-B14F-4D97-AF65-F5344CB8AC3E}">
        <p14:creationId xmlns:p14="http://schemas.microsoft.com/office/powerpoint/2010/main" val="861168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6884895" cy="1143000"/>
          </a:xfrm>
          <a:prstGeom prst="rect">
            <a:avLst/>
          </a:prstGeom>
        </p:spPr>
        <p:txBody>
          <a:bodyPr anchor="ctr">
            <a:normAutofit/>
          </a:bodyPr>
          <a:lstStyle/>
          <a:p>
            <a:r>
              <a:rPr lang="en-US">
                <a:solidFill>
                  <a:schemeClr val="bg1"/>
                </a:solidFill>
              </a:rPr>
              <a:t>Report Export</a:t>
            </a:r>
          </a:p>
        </p:txBody>
      </p:sp>
      <p:grpSp>
        <p:nvGrpSpPr>
          <p:cNvPr id="10" name="Group 9">
            <a:extLst>
              <a:ext uri="{FF2B5EF4-FFF2-40B4-BE49-F238E27FC236}">
                <a16:creationId xmlns:a16="http://schemas.microsoft.com/office/drawing/2014/main" id="{2C93776E-2407-E7BA-814D-6DA2312BBA14}"/>
              </a:ext>
            </a:extLst>
          </p:cNvPr>
          <p:cNvGrpSpPr/>
          <p:nvPr/>
        </p:nvGrpSpPr>
        <p:grpSpPr>
          <a:xfrm>
            <a:off x="205946" y="1834214"/>
            <a:ext cx="8732109" cy="3447005"/>
            <a:chOff x="0" y="1679755"/>
            <a:chExt cx="9144000" cy="3498491"/>
          </a:xfrm>
        </p:grpSpPr>
        <p:pic>
          <p:nvPicPr>
            <p:cNvPr id="8" name="Picture 7" descr="A screenshot of a computer&#10;&#10;Description automatically generated">
              <a:extLst>
                <a:ext uri="{FF2B5EF4-FFF2-40B4-BE49-F238E27FC236}">
                  <a16:creationId xmlns:a16="http://schemas.microsoft.com/office/drawing/2014/main" id="{6B6BB882-CFB5-61FB-A357-2B6A4404FC7E}"/>
                </a:ext>
              </a:extLst>
            </p:cNvPr>
            <p:cNvPicPr>
              <a:picLocks noChangeAspect="1"/>
            </p:cNvPicPr>
            <p:nvPr/>
          </p:nvPicPr>
          <p:blipFill>
            <a:blip r:embed="rId5"/>
            <a:stretch>
              <a:fillRect/>
            </a:stretch>
          </p:blipFill>
          <p:spPr>
            <a:xfrm>
              <a:off x="0" y="1679755"/>
              <a:ext cx="9144000" cy="3498491"/>
            </a:xfrm>
            <a:prstGeom prst="rect">
              <a:avLst/>
            </a:prstGeom>
          </p:spPr>
        </p:pic>
        <p:pic>
          <p:nvPicPr>
            <p:cNvPr id="9" name="Picture 8">
              <a:extLst>
                <a:ext uri="{FF2B5EF4-FFF2-40B4-BE49-F238E27FC236}">
                  <a16:creationId xmlns:a16="http://schemas.microsoft.com/office/drawing/2014/main" id="{81DE83C9-1E59-A97F-9873-C5D95A4D2B6E}"/>
                </a:ext>
              </a:extLst>
            </p:cNvPr>
            <p:cNvPicPr>
              <a:picLocks noChangeAspect="1"/>
            </p:cNvPicPr>
            <p:nvPr/>
          </p:nvPicPr>
          <p:blipFill>
            <a:blip r:embed="rId6"/>
            <a:stretch>
              <a:fillRect/>
            </a:stretch>
          </p:blipFill>
          <p:spPr>
            <a:xfrm>
              <a:off x="6040653" y="3030880"/>
              <a:ext cx="2767399" cy="240184"/>
            </a:xfrm>
            <a:prstGeom prst="rect">
              <a:avLst/>
            </a:prstGeom>
          </p:spPr>
        </p:pic>
      </p:grpSp>
    </p:spTree>
    <p:custDataLst>
      <p:tags r:id="rId1"/>
    </p:custDataLst>
    <p:extLst>
      <p:ext uri="{BB962C8B-B14F-4D97-AF65-F5344CB8AC3E}">
        <p14:creationId xmlns:p14="http://schemas.microsoft.com/office/powerpoint/2010/main" val="165948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808080" y="298040"/>
            <a:ext cx="8118591" cy="486099"/>
          </a:xfrm>
        </p:spPr>
        <p:txBody>
          <a:bodyPr>
            <a:normAutofit fontScale="90000"/>
          </a:bodyPr>
          <a:lstStyle/>
          <a:p>
            <a:r>
              <a:rPr lang="en-US">
                <a:solidFill>
                  <a:schemeClr val="bg1"/>
                </a:solidFill>
              </a:rPr>
              <a:t>Data Clean Up Activities </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type="body" sz="quarter" idx="24"/>
          </p:nvPr>
        </p:nvSpPr>
        <p:spPr/>
        <p:txBody>
          <a:bodyPr vert="horz" lIns="91440" tIns="45720" rIns="91440" bIns="45720" rtlCol="0" anchor="t">
            <a:normAutofit/>
          </a:bodyPr>
          <a:lstStyle/>
          <a:p>
            <a:pPr marL="0" indent="0">
              <a:buNone/>
            </a:pPr>
            <a:r>
              <a:rPr lang="en-US" sz="2000"/>
              <a:t>Recommended fields to confirm when reviewing your data:</a:t>
            </a:r>
          </a:p>
          <a:p>
            <a:pPr lvl="1">
              <a:buChar char="•"/>
            </a:pPr>
            <a:r>
              <a:rPr lang="en-US" sz="1800"/>
              <a:t>Confirm all students have either a test record or an assigned Not Tested Code prior to the end of the test window.</a:t>
            </a:r>
          </a:p>
          <a:p>
            <a:pPr lvl="1">
              <a:buChar char="•"/>
            </a:pPr>
            <a:r>
              <a:rPr lang="en-US" sz="1800"/>
              <a:t>All scribe entries for paper tests are submitted (testing status is not 'inactive') prior to end of the test window.</a:t>
            </a:r>
          </a:p>
          <a:p>
            <a:pPr lvl="1">
              <a:buChar char="•"/>
            </a:pPr>
            <a:r>
              <a:rPr lang="en-US" sz="1800"/>
              <a:t>Review Reporting School vs Testing Location for accuracy. The operational report Registration Report will help with this.</a:t>
            </a:r>
          </a:p>
          <a:p>
            <a:pPr marL="457200" lvl="1" indent="0">
              <a:buNone/>
            </a:pPr>
            <a:endParaRPr lang="en-US" sz="1800"/>
          </a:p>
          <a:p>
            <a:pPr marL="457200" lvl="1">
              <a:buNone/>
            </a:pPr>
            <a:r>
              <a:rPr lang="en-US" sz="1800" i="1"/>
              <a:t>Testing Status Report</a:t>
            </a:r>
            <a:r>
              <a:rPr lang="en-US" sz="1800"/>
              <a:t> is a good tool to determine any gaps!</a:t>
            </a:r>
          </a:p>
          <a:p>
            <a:pPr marL="457200" lvl="1">
              <a:buNone/>
            </a:pPr>
            <a:r>
              <a:rPr lang="en-US" sz="1800"/>
              <a:t>Fields such as IEP/504/Ethnicity and EL status will be updated from Adviser at the end of the test window.</a:t>
            </a:r>
            <a:endParaRPr lang="en-US" sz="650"/>
          </a:p>
          <a:p>
            <a:endParaRPr lang="en-US" sz="1800"/>
          </a:p>
          <a:p>
            <a:pPr lvl="1"/>
            <a:endParaRPr lang="en-US"/>
          </a:p>
        </p:txBody>
      </p:sp>
    </p:spTree>
    <p:custDataLst>
      <p:tags r:id="rId1"/>
    </p:custDataLst>
    <p:extLst>
      <p:ext uri="{BB962C8B-B14F-4D97-AF65-F5344CB8AC3E}">
        <p14:creationId xmlns:p14="http://schemas.microsoft.com/office/powerpoint/2010/main" val="3879171644"/>
      </p:ext>
    </p:extLst>
  </p:cSld>
  <p:clrMapOvr>
    <a:masterClrMapping/>
  </p:clrMapOvr>
  <p:extLst>
    <p:ext uri="{6950BFC3-D8DA-4A85-94F7-54DA5524770B}">
      <p188:commentRel xmlns:p188="http://schemas.microsoft.com/office/powerpoint/2018/8/main" r:id="rId4"/>
    </p:ext>
  </p:extLs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External Programs</a:t>
            </a:r>
          </a:p>
        </p:txBody>
      </p:sp>
    </p:spTree>
    <p:custDataLst>
      <p:tags r:id="rId1"/>
    </p:custDataLst>
    <p:extLst>
      <p:ext uri="{BB962C8B-B14F-4D97-AF65-F5344CB8AC3E}">
        <p14:creationId xmlns:p14="http://schemas.microsoft.com/office/powerpoint/2010/main" val="235711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824958" y="254064"/>
            <a:ext cx="8118591" cy="486099"/>
          </a:xfrm>
        </p:spPr>
        <p:txBody>
          <a:bodyPr>
            <a:normAutofit fontScale="90000"/>
          </a:bodyPr>
          <a:lstStyle/>
          <a:p>
            <a:r>
              <a:rPr lang="en-US">
                <a:solidFill>
                  <a:schemeClr val="bg1"/>
                </a:solidFill>
                <a:cs typeface="Arial Bold"/>
              </a:rPr>
              <a:t>Supported Devices</a:t>
            </a:r>
            <a:endParaRPr lang="en-US">
              <a:solidFill>
                <a:schemeClr val="bg1"/>
              </a:solidFill>
            </a:endParaRPr>
          </a:p>
        </p:txBody>
      </p:sp>
      <p:pic>
        <p:nvPicPr>
          <p:cNvPr id="7"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2" name="Text Placeholder 2">
            <a:extLst>
              <a:ext uri="{FF2B5EF4-FFF2-40B4-BE49-F238E27FC236}">
                <a16:creationId xmlns:a16="http://schemas.microsoft.com/office/drawing/2014/main" id="{551D1F81-C76B-4416-B6E6-6783EB6AA6D4}"/>
              </a:ext>
            </a:extLst>
          </p:cNvPr>
          <p:cNvSpPr txBox="1">
            <a:spLocks/>
          </p:cNvSpPr>
          <p:nvPr/>
        </p:nvSpPr>
        <p:spPr>
          <a:xfrm>
            <a:off x="523875" y="5837212"/>
            <a:ext cx="8374798" cy="838060"/>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600" i="1">
              <a:ea typeface="+mn-lt"/>
              <a:cs typeface="+mn-lt"/>
            </a:endParaRPr>
          </a:p>
          <a:p>
            <a:pPr marL="0" indent="0">
              <a:spcBef>
                <a:spcPts val="0"/>
              </a:spcBef>
              <a:buNone/>
            </a:pPr>
            <a:endParaRPr lang="en-US"/>
          </a:p>
          <a:p>
            <a:pPr marL="345440" indent="-345440"/>
            <a:endParaRPr lang="en-US">
              <a:cs typeface="Arial"/>
            </a:endParaRPr>
          </a:p>
        </p:txBody>
      </p:sp>
      <p:graphicFrame>
        <p:nvGraphicFramePr>
          <p:cNvPr id="3" name="Table 4">
            <a:extLst>
              <a:ext uri="{FF2B5EF4-FFF2-40B4-BE49-F238E27FC236}">
                <a16:creationId xmlns:a16="http://schemas.microsoft.com/office/drawing/2014/main" id="{DAD7F339-ADE5-442F-BD94-AF3A3C925E4D}"/>
              </a:ext>
            </a:extLst>
          </p:cNvPr>
          <p:cNvGraphicFramePr>
            <a:graphicFrameLocks noGrp="1"/>
          </p:cNvGraphicFramePr>
          <p:nvPr>
            <p:extLst>
              <p:ext uri="{D42A27DB-BD31-4B8C-83A1-F6EECF244321}">
                <p14:modId xmlns:p14="http://schemas.microsoft.com/office/powerpoint/2010/main" val="3374894162"/>
              </p:ext>
            </p:extLst>
          </p:nvPr>
        </p:nvGraphicFramePr>
        <p:xfrm>
          <a:off x="1296555" y="2456046"/>
          <a:ext cx="6547946" cy="2542131"/>
        </p:xfrm>
        <a:graphic>
          <a:graphicData uri="http://schemas.openxmlformats.org/drawingml/2006/table">
            <a:tbl>
              <a:tblPr firstRow="1" bandRow="1">
                <a:tableStyleId>{5C22544A-7EE6-4342-B048-85BDC9FD1C3A}</a:tableStyleId>
              </a:tblPr>
              <a:tblGrid>
                <a:gridCol w="3273973">
                  <a:extLst>
                    <a:ext uri="{9D8B030D-6E8A-4147-A177-3AD203B41FA5}">
                      <a16:colId xmlns:a16="http://schemas.microsoft.com/office/drawing/2014/main" val="4253962307"/>
                    </a:ext>
                  </a:extLst>
                </a:gridCol>
                <a:gridCol w="3273973">
                  <a:extLst>
                    <a:ext uri="{9D8B030D-6E8A-4147-A177-3AD203B41FA5}">
                      <a16:colId xmlns:a16="http://schemas.microsoft.com/office/drawing/2014/main" val="1973661409"/>
                    </a:ext>
                  </a:extLst>
                </a:gridCol>
              </a:tblGrid>
              <a:tr h="463122">
                <a:tc>
                  <a:txBody>
                    <a:bodyPr/>
                    <a:lstStyle/>
                    <a:p>
                      <a:r>
                        <a:rPr lang="en-US"/>
                        <a:t>Device</a:t>
                      </a:r>
                    </a:p>
                  </a:txBody>
                  <a:tcPr/>
                </a:tc>
                <a:tc>
                  <a:txBody>
                    <a:bodyPr/>
                    <a:lstStyle/>
                    <a:p>
                      <a:r>
                        <a:rPr lang="en-US"/>
                        <a:t>Supported OS Versions</a:t>
                      </a:r>
                    </a:p>
                  </a:txBody>
                  <a:tcPr/>
                </a:tc>
                <a:extLst>
                  <a:ext uri="{0D108BD9-81ED-4DB2-BD59-A6C34878D82A}">
                    <a16:rowId xmlns:a16="http://schemas.microsoft.com/office/drawing/2014/main" val="1906762896"/>
                  </a:ext>
                </a:extLst>
              </a:tr>
              <a:tr h="463122">
                <a:tc>
                  <a:txBody>
                    <a:bodyPr/>
                    <a:lstStyle/>
                    <a:p>
                      <a:r>
                        <a:rPr lang="en-US"/>
                        <a:t>Windows PC</a:t>
                      </a:r>
                    </a:p>
                  </a:txBody>
                  <a:tcPr/>
                </a:tc>
                <a:tc>
                  <a:txBody>
                    <a:bodyPr/>
                    <a:lstStyle/>
                    <a:p>
                      <a:r>
                        <a:rPr lang="en-US"/>
                        <a:t>Windows 10, Windows 11</a:t>
                      </a:r>
                    </a:p>
                  </a:txBody>
                  <a:tcPr/>
                </a:tc>
                <a:extLst>
                  <a:ext uri="{0D108BD9-81ED-4DB2-BD59-A6C34878D82A}">
                    <a16:rowId xmlns:a16="http://schemas.microsoft.com/office/drawing/2014/main" val="4117462916"/>
                  </a:ext>
                </a:extLst>
              </a:tr>
              <a:tr h="463122">
                <a:tc>
                  <a:txBody>
                    <a:bodyPr/>
                    <a:lstStyle/>
                    <a:p>
                      <a:r>
                        <a:rPr lang="en-US"/>
                        <a:t>Mac OS</a:t>
                      </a:r>
                    </a:p>
                  </a:txBody>
                  <a:tcPr/>
                </a:tc>
                <a:tc>
                  <a:txBody>
                    <a:bodyPr/>
                    <a:lstStyle/>
                    <a:p>
                      <a:r>
                        <a:rPr lang="en-US"/>
                        <a:t>12 and 13</a:t>
                      </a:r>
                    </a:p>
                  </a:txBody>
                  <a:tcPr/>
                </a:tc>
                <a:extLst>
                  <a:ext uri="{0D108BD9-81ED-4DB2-BD59-A6C34878D82A}">
                    <a16:rowId xmlns:a16="http://schemas.microsoft.com/office/drawing/2014/main" val="1946266861"/>
                  </a:ext>
                </a:extLst>
              </a:tr>
              <a:tr h="689643">
                <a:tc>
                  <a:txBody>
                    <a:bodyPr/>
                    <a:lstStyle/>
                    <a:p>
                      <a:r>
                        <a:rPr lang="en-US"/>
                        <a:t>Chromebook</a:t>
                      </a:r>
                    </a:p>
                  </a:txBody>
                  <a:tcPr/>
                </a:tc>
                <a:tc>
                  <a:txBody>
                    <a:bodyPr/>
                    <a:lstStyle/>
                    <a:p>
                      <a:r>
                        <a:rPr lang="en-US"/>
                        <a:t>Release Channel Only – version 109 or later</a:t>
                      </a:r>
                    </a:p>
                  </a:txBody>
                  <a:tcPr/>
                </a:tc>
                <a:extLst>
                  <a:ext uri="{0D108BD9-81ED-4DB2-BD59-A6C34878D82A}">
                    <a16:rowId xmlns:a16="http://schemas.microsoft.com/office/drawing/2014/main" val="1739258881"/>
                  </a:ext>
                </a:extLst>
              </a:tr>
              <a:tr h="463122">
                <a:tc>
                  <a:txBody>
                    <a:bodyPr/>
                    <a:lstStyle/>
                    <a:p>
                      <a:r>
                        <a:rPr lang="en-US"/>
                        <a:t>iPads</a:t>
                      </a:r>
                    </a:p>
                  </a:txBody>
                  <a:tcPr/>
                </a:tc>
                <a:tc>
                  <a:txBody>
                    <a:bodyPr/>
                    <a:lstStyle/>
                    <a:p>
                      <a:r>
                        <a:rPr lang="en-US"/>
                        <a:t>iOS 15 and 16</a:t>
                      </a:r>
                    </a:p>
                  </a:txBody>
                  <a:tcPr/>
                </a:tc>
                <a:extLst>
                  <a:ext uri="{0D108BD9-81ED-4DB2-BD59-A6C34878D82A}">
                    <a16:rowId xmlns:a16="http://schemas.microsoft.com/office/drawing/2014/main" val="2307042103"/>
                  </a:ext>
                </a:extLst>
              </a:tr>
            </a:tbl>
          </a:graphicData>
        </a:graphic>
      </p:graphicFrame>
      <p:pic>
        <p:nvPicPr>
          <p:cNvPr id="8" name="Picture 1">
            <a:extLst>
              <a:ext uri="{FF2B5EF4-FFF2-40B4-BE49-F238E27FC236}">
                <a16:creationId xmlns:a16="http://schemas.microsoft.com/office/drawing/2014/main" id="{45214B3B-7707-44F9-990F-91A4DCF01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612" y="1305529"/>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B95002E-C181-4353-9DF4-437A970794E8}"/>
              </a:ext>
            </a:extLst>
          </p:cNvPr>
          <p:cNvSpPr txBox="1"/>
          <p:nvPr/>
        </p:nvSpPr>
        <p:spPr>
          <a:xfrm>
            <a:off x="2284528" y="1249732"/>
            <a:ext cx="4572000" cy="369332"/>
          </a:xfrm>
          <a:prstGeom prst="rect">
            <a:avLst/>
          </a:prstGeom>
          <a:noFill/>
        </p:spPr>
        <p:txBody>
          <a:bodyPr wrap="square">
            <a:spAutoFit/>
          </a:bodyPr>
          <a:lstStyle/>
          <a:p>
            <a:r>
              <a:rPr lang="en-US" sz="1800" b="1">
                <a:cs typeface="Arial"/>
              </a:rPr>
              <a:t>NWEA State Solutions Secure Browser</a:t>
            </a:r>
            <a:endParaRPr lang="en-US" b="1"/>
          </a:p>
        </p:txBody>
      </p:sp>
    </p:spTree>
    <p:custDataLst>
      <p:tags r:id="rId1"/>
    </p:custDataLst>
    <p:extLst>
      <p:ext uri="{BB962C8B-B14F-4D97-AF65-F5344CB8AC3E}">
        <p14:creationId xmlns:p14="http://schemas.microsoft.com/office/powerpoint/2010/main" val="3037044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DCB4B-A4F6-4F1B-9349-F887C69AA15E}"/>
              </a:ext>
            </a:extLst>
          </p:cNvPr>
          <p:cNvSpPr>
            <a:spLocks noGrp="1"/>
          </p:cNvSpPr>
          <p:nvPr>
            <p:ph idx="1"/>
          </p:nvPr>
        </p:nvSpPr>
        <p:spPr>
          <a:xfrm>
            <a:off x="3854708" y="1064814"/>
            <a:ext cx="4713193" cy="5640786"/>
          </a:xfrm>
        </p:spPr>
        <p:txBody>
          <a:bodyPr/>
          <a:lstStyle/>
          <a:p>
            <a:pPr marL="457200" lvl="1" indent="0">
              <a:buNone/>
            </a:pPr>
            <a:r>
              <a:rPr lang="en-US"/>
              <a:t>Resident Districts must Register all students they are accountable to test, including those attending and testing at external programs.</a:t>
            </a:r>
          </a:p>
          <a:p>
            <a:pPr marL="57150" indent="0">
              <a:buNone/>
            </a:pPr>
            <a:r>
              <a:rPr lang="en-US"/>
              <a:t>Option 1:</a:t>
            </a:r>
          </a:p>
          <a:p>
            <a:pPr lvl="1"/>
            <a:r>
              <a:rPr lang="en-US"/>
              <a:t>Testing Location (external program) can be identified by changing the Testing Location for each test via the Registration Report import or manually in Acacia. This must be performed by the Resident District. Test Tickets available to print at external program.</a:t>
            </a:r>
          </a:p>
          <a:p>
            <a:pPr marL="0" indent="0">
              <a:buNone/>
            </a:pPr>
            <a:r>
              <a:rPr lang="en-US"/>
              <a:t>Option 2:</a:t>
            </a:r>
          </a:p>
          <a:p>
            <a:pPr lvl="1"/>
            <a:r>
              <a:rPr lang="en-US"/>
              <a:t>Test tickets are sent via a secure manner (Secure email, secure SFTP, or hand delivered) to the external program for student to test.  </a:t>
            </a:r>
          </a:p>
        </p:txBody>
      </p:sp>
      <p:sp>
        <p:nvSpPr>
          <p:cNvPr id="3" name="Title 2">
            <a:extLst>
              <a:ext uri="{FF2B5EF4-FFF2-40B4-BE49-F238E27FC236}">
                <a16:creationId xmlns:a16="http://schemas.microsoft.com/office/drawing/2014/main" id="{6800FFF1-7398-4C7E-B606-A5E09F335426}"/>
              </a:ext>
            </a:extLst>
          </p:cNvPr>
          <p:cNvSpPr>
            <a:spLocks noGrp="1"/>
          </p:cNvSpPr>
          <p:nvPr>
            <p:ph type="title"/>
          </p:nvPr>
        </p:nvSpPr>
        <p:spPr/>
        <p:txBody>
          <a:bodyPr/>
          <a:lstStyle/>
          <a:p>
            <a:r>
              <a:rPr lang="en-US"/>
              <a:t>Resident Districts</a:t>
            </a:r>
          </a:p>
        </p:txBody>
      </p:sp>
      <p:sp>
        <p:nvSpPr>
          <p:cNvPr id="4" name="Text Placeholder 3">
            <a:extLst>
              <a:ext uri="{FF2B5EF4-FFF2-40B4-BE49-F238E27FC236}">
                <a16:creationId xmlns:a16="http://schemas.microsoft.com/office/drawing/2014/main" id="{0E0A0B79-CA9B-43DC-A0E5-52F3C4BA34F2}"/>
              </a:ext>
            </a:extLst>
          </p:cNvPr>
          <p:cNvSpPr>
            <a:spLocks noGrp="1"/>
          </p:cNvSpPr>
          <p:nvPr>
            <p:ph type="body" idx="10"/>
          </p:nvPr>
        </p:nvSpPr>
        <p:spPr>
          <a:xfrm>
            <a:off x="219184" y="3111535"/>
            <a:ext cx="2814962" cy="1195533"/>
          </a:xfrm>
        </p:spPr>
        <p:txBody>
          <a:bodyPr/>
          <a:lstStyle/>
          <a:p>
            <a:r>
              <a:rPr lang="en-US"/>
              <a:t>Responsible for rostering and communicating with the external program coordinators</a:t>
            </a:r>
          </a:p>
        </p:txBody>
      </p:sp>
      <p:sp>
        <p:nvSpPr>
          <p:cNvPr id="5" name="Title 1">
            <a:extLst>
              <a:ext uri="{FF2B5EF4-FFF2-40B4-BE49-F238E27FC236}">
                <a16:creationId xmlns:a16="http://schemas.microsoft.com/office/drawing/2014/main" id="{0662852A-C363-47EB-8365-EFC816C380C0}"/>
              </a:ext>
            </a:extLst>
          </p:cNvPr>
          <p:cNvSpPr txBox="1">
            <a:spLocks/>
          </p:cNvSpPr>
          <p:nvPr/>
        </p:nvSpPr>
        <p:spPr>
          <a:xfrm>
            <a:off x="1524000" y="0"/>
            <a:ext cx="7620000" cy="1129553"/>
          </a:xfrm>
          <a:prstGeom prst="rect">
            <a:avLst/>
          </a:prstGeom>
        </p:spPr>
        <p:txBody>
          <a:bodyPr vert="horz" lIns="91440" tIns="45720" rIns="91440" bIns="45720" rtlCol="0" anchor="ctr" anchorCtr="0">
            <a:normAutofit fontScale="92500" lnSpcReduction="10000"/>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4000" b="0">
                <a:solidFill>
                  <a:schemeClr val="bg1"/>
                </a:solidFill>
              </a:rPr>
              <a:t>EXTERNAL PROGRAMS</a:t>
            </a:r>
          </a:p>
          <a:p>
            <a:r>
              <a:rPr lang="en-US" sz="4000" b="0">
                <a:solidFill>
                  <a:schemeClr val="bg1"/>
                </a:solidFill>
              </a:rPr>
              <a:t>Accountable District Actions</a:t>
            </a:r>
          </a:p>
        </p:txBody>
      </p:sp>
    </p:spTree>
    <p:extLst>
      <p:ext uri="{BB962C8B-B14F-4D97-AF65-F5344CB8AC3E}">
        <p14:creationId xmlns:p14="http://schemas.microsoft.com/office/powerpoint/2010/main" val="2049501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56" y="1187377"/>
            <a:ext cx="4713193" cy="5288973"/>
          </a:xfrm>
        </p:spPr>
        <p:txBody>
          <a:bodyPr/>
          <a:lstStyle/>
          <a:p>
            <a:pPr marL="0" lvl="1" indent="0">
              <a:spcBef>
                <a:spcPts val="1000"/>
              </a:spcBef>
              <a:buNone/>
            </a:pPr>
            <a:r>
              <a:rPr lang="en-US" sz="1800" i="1"/>
              <a:t>Primary Duties:</a:t>
            </a:r>
          </a:p>
          <a:p>
            <a:pPr marL="342900" lvl="1" indent="-342900">
              <a:lnSpc>
                <a:spcPct val="108000"/>
              </a:lnSpc>
              <a:spcBef>
                <a:spcPts val="1000"/>
              </a:spcBef>
              <a:buFont typeface="Arial"/>
              <a:buChar char="•"/>
            </a:pPr>
            <a:r>
              <a:rPr lang="en-US" sz="1800"/>
              <a:t>Develop a scheduling plan for the testing window including proctors.</a:t>
            </a:r>
          </a:p>
          <a:p>
            <a:pPr marL="342900" lvl="1" indent="-342900">
              <a:lnSpc>
                <a:spcPct val="108000"/>
              </a:lnSpc>
              <a:spcBef>
                <a:spcPts val="1000"/>
              </a:spcBef>
              <a:buFont typeface="Arial"/>
              <a:buChar char="•"/>
            </a:pPr>
            <a:r>
              <a:rPr lang="en-US" sz="1800"/>
              <a:t>If Option 1 is used, Verify student rostering – Attending Location.</a:t>
            </a:r>
          </a:p>
          <a:p>
            <a:pPr marL="342900" lvl="1" indent="-342900">
              <a:lnSpc>
                <a:spcPct val="108000"/>
              </a:lnSpc>
              <a:spcBef>
                <a:spcPts val="1000"/>
              </a:spcBef>
              <a:buFont typeface="Arial"/>
              <a:buChar char="•"/>
            </a:pPr>
            <a:r>
              <a:rPr lang="en-US" sz="1800"/>
              <a:t>Print test tickets if Option 1 is used.</a:t>
            </a:r>
          </a:p>
          <a:p>
            <a:pPr marL="342900" lvl="1" indent="-342900">
              <a:lnSpc>
                <a:spcPct val="108000"/>
              </a:lnSpc>
              <a:spcBef>
                <a:spcPts val="1000"/>
              </a:spcBef>
              <a:buFont typeface="Arial"/>
              <a:buChar char="•"/>
            </a:pPr>
            <a:r>
              <a:rPr lang="en-US" sz="1800"/>
              <a:t>Update accommodations if needed, after verifying with the resident district.</a:t>
            </a:r>
          </a:p>
          <a:p>
            <a:pPr marL="342900" lvl="1" indent="-342900">
              <a:lnSpc>
                <a:spcPct val="108000"/>
              </a:lnSpc>
              <a:spcBef>
                <a:spcPts val="1000"/>
              </a:spcBef>
              <a:buFont typeface="Arial"/>
              <a:buChar char="•"/>
            </a:pPr>
            <a:r>
              <a:rPr lang="en-US" sz="1800"/>
              <a:t>Secure handling of test materials.</a:t>
            </a:r>
          </a:p>
          <a:p>
            <a:pPr marL="342900" lvl="1" indent="-342900">
              <a:lnSpc>
                <a:spcPct val="108000"/>
              </a:lnSpc>
              <a:spcBef>
                <a:spcPts val="1000"/>
              </a:spcBef>
              <a:buFont typeface="Arial"/>
              <a:buChar char="•"/>
            </a:pPr>
            <a:r>
              <a:rPr lang="en-US" sz="1800"/>
              <a:t>Coordination of test proctors.</a:t>
            </a:r>
          </a:p>
          <a:p>
            <a:pPr marL="342900" lvl="1" indent="-342900">
              <a:lnSpc>
                <a:spcPct val="108000"/>
              </a:lnSpc>
              <a:spcBef>
                <a:spcPts val="1000"/>
              </a:spcBef>
              <a:buFont typeface="Arial"/>
              <a:buChar char="•"/>
            </a:pPr>
            <a:r>
              <a:rPr lang="en-US" sz="1800"/>
              <a:t>Monitor Student Testing Progress.</a:t>
            </a:r>
          </a:p>
          <a:p>
            <a:pPr marL="342900" lvl="1" indent="-342900">
              <a:lnSpc>
                <a:spcPct val="108000"/>
              </a:lnSpc>
              <a:spcBef>
                <a:spcPts val="1000"/>
              </a:spcBef>
              <a:buFont typeface="Arial"/>
              <a:buChar char="•"/>
            </a:pPr>
            <a:r>
              <a:rPr lang="en-US" sz="1800"/>
              <a:t>Create make-up test sessions.</a:t>
            </a:r>
          </a:p>
        </p:txBody>
      </p:sp>
      <p:sp>
        <p:nvSpPr>
          <p:cNvPr id="3" name="Title 2"/>
          <p:cNvSpPr>
            <a:spLocks noGrp="1"/>
          </p:cNvSpPr>
          <p:nvPr>
            <p:ph type="title"/>
          </p:nvPr>
        </p:nvSpPr>
        <p:spPr/>
        <p:txBody>
          <a:bodyPr/>
          <a:lstStyle/>
          <a:p>
            <a:pPr algn="l"/>
            <a:r>
              <a:rPr lang="en-US"/>
              <a:t>External Program - School Assessment Coordinators</a:t>
            </a:r>
          </a:p>
        </p:txBody>
      </p:sp>
      <p:sp>
        <p:nvSpPr>
          <p:cNvPr id="5" name="Title 1">
            <a:extLst>
              <a:ext uri="{FF2B5EF4-FFF2-40B4-BE49-F238E27FC236}">
                <a16:creationId xmlns:a16="http://schemas.microsoft.com/office/drawing/2014/main" id="{522FACA3-FFE7-4C11-9B09-B3470C6B60F8}"/>
              </a:ext>
            </a:extLst>
          </p:cNvPr>
          <p:cNvSpPr txBox="1">
            <a:spLocks/>
          </p:cNvSpPr>
          <p:nvPr/>
        </p:nvSpPr>
        <p:spPr>
          <a:xfrm>
            <a:off x="1524000" y="0"/>
            <a:ext cx="7620000" cy="1129553"/>
          </a:xfrm>
          <a:prstGeom prst="rect">
            <a:avLst/>
          </a:prstGeom>
        </p:spPr>
        <p:txBody>
          <a:bodyPr vert="horz" lIns="91440" tIns="45720" rIns="91440" bIns="45720" rtlCol="0" anchor="ctr" anchorCtr="0">
            <a:normAutofit fontScale="92500" lnSpcReduction="10000"/>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4000" b="0">
                <a:solidFill>
                  <a:schemeClr val="bg1"/>
                </a:solidFill>
              </a:rPr>
              <a:t>EXTERNAL PROGRAMS</a:t>
            </a:r>
          </a:p>
          <a:p>
            <a:r>
              <a:rPr lang="en-US" sz="4000" b="0">
                <a:solidFill>
                  <a:schemeClr val="bg1"/>
                </a:solidFill>
              </a:rPr>
              <a:t>Assessment Management</a:t>
            </a:r>
          </a:p>
        </p:txBody>
      </p:sp>
      <p:sp>
        <p:nvSpPr>
          <p:cNvPr id="8" name="Text Placeholder 3">
            <a:extLst>
              <a:ext uri="{FF2B5EF4-FFF2-40B4-BE49-F238E27FC236}">
                <a16:creationId xmlns:a16="http://schemas.microsoft.com/office/drawing/2014/main" id="{3C7FBBC8-D49E-43F2-A267-7817AC11DB14}"/>
              </a:ext>
            </a:extLst>
          </p:cNvPr>
          <p:cNvSpPr>
            <a:spLocks noGrp="1"/>
          </p:cNvSpPr>
          <p:nvPr>
            <p:ph type="body" idx="10"/>
          </p:nvPr>
        </p:nvSpPr>
        <p:spPr>
          <a:xfrm>
            <a:off x="219184" y="3383539"/>
            <a:ext cx="2814962" cy="896650"/>
          </a:xfrm>
        </p:spPr>
        <p:txBody>
          <a:bodyPr/>
          <a:lstStyle/>
          <a:p>
            <a:r>
              <a:rPr lang="en-US"/>
              <a:t>Serve as single points of contact for resident districts and are responsible for coordinating the testing activities within their external programs.</a:t>
            </a:r>
          </a:p>
        </p:txBody>
      </p:sp>
      <p:sp>
        <p:nvSpPr>
          <p:cNvPr id="9" name="TextBox 8">
            <a:extLst>
              <a:ext uri="{FF2B5EF4-FFF2-40B4-BE49-F238E27FC236}">
                <a16:creationId xmlns:a16="http://schemas.microsoft.com/office/drawing/2014/main" id="{8951BE1E-DD79-4A06-85F0-F1493DE7C676}"/>
              </a:ext>
            </a:extLst>
          </p:cNvPr>
          <p:cNvSpPr txBox="1"/>
          <p:nvPr/>
        </p:nvSpPr>
        <p:spPr>
          <a:xfrm>
            <a:off x="1025409" y="6119336"/>
            <a:ext cx="7626924" cy="307777"/>
          </a:xfrm>
          <a:prstGeom prst="rect">
            <a:avLst/>
          </a:prstGeom>
          <a:noFill/>
        </p:spPr>
        <p:txBody>
          <a:bodyPr wrap="square" lIns="91440" tIns="45720" rIns="91440" bIns="45720" rtlCol="0" anchor="t">
            <a:spAutoFit/>
          </a:bodyPr>
          <a:lstStyle/>
          <a:p>
            <a:endParaRPr lang="en-US" sz="1400">
              <a:highlight>
                <a:srgbClr val="FFFF00"/>
              </a:highlight>
              <a:ea typeface="+mn-lt"/>
              <a:cs typeface="+mn-lt"/>
            </a:endParaRPr>
          </a:p>
        </p:txBody>
      </p:sp>
      <p:pic>
        <p:nvPicPr>
          <p:cNvPr id="10" name="nwea-graphite-large-rgb.png">
            <a:extLst>
              <a:ext uri="{FF2B5EF4-FFF2-40B4-BE49-F238E27FC236}">
                <a16:creationId xmlns:a16="http://schemas.microsoft.com/office/drawing/2014/main" id="{9E569540-8294-4F37-8F71-2464FDAD146C}"/>
              </a:ext>
            </a:extLst>
          </p:cNvPr>
          <p:cNvPicPr>
            <a:picLocks noChangeAspect="1"/>
          </p:cNvPicPr>
          <p:nvPr/>
        </p:nvPicPr>
        <p:blipFill>
          <a:blip r:embed="rId3"/>
          <a:stretch>
            <a:fillRect/>
          </a:stretch>
        </p:blipFill>
        <p:spPr>
          <a:xfrm>
            <a:off x="134100" y="6456081"/>
            <a:ext cx="721202" cy="211240"/>
          </a:xfrm>
          <a:prstGeom prst="rect">
            <a:avLst/>
          </a:prstGeom>
          <a:ln w="12700">
            <a:miter lim="400000"/>
          </a:ln>
        </p:spPr>
      </p:pic>
    </p:spTree>
    <p:extLst>
      <p:ext uri="{BB962C8B-B14F-4D97-AF65-F5344CB8AC3E}">
        <p14:creationId xmlns:p14="http://schemas.microsoft.com/office/powerpoint/2010/main" val="21874872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56" y="1187377"/>
            <a:ext cx="4713193" cy="5288973"/>
          </a:xfrm>
        </p:spPr>
        <p:txBody>
          <a:bodyPr/>
          <a:lstStyle/>
          <a:p>
            <a:pPr marL="285750" lvl="1">
              <a:lnSpc>
                <a:spcPct val="108000"/>
              </a:lnSpc>
              <a:spcBef>
                <a:spcPts val="1000"/>
              </a:spcBef>
              <a:buFont typeface="Arial" panose="020B0604020202020204" pitchFamily="34" charset="0"/>
              <a:buChar char="•"/>
            </a:pPr>
            <a:r>
              <a:rPr lang="en-US" sz="1800"/>
              <a:t>Prepare the testing environment including providing scratch paper.</a:t>
            </a:r>
          </a:p>
          <a:p>
            <a:pPr marL="285750" lvl="1">
              <a:lnSpc>
                <a:spcPct val="108000"/>
              </a:lnSpc>
              <a:spcBef>
                <a:spcPts val="1000"/>
              </a:spcBef>
              <a:buFont typeface="Arial" panose="020B0604020202020204" pitchFamily="34" charset="0"/>
              <a:buChar char="•"/>
            </a:pPr>
            <a:r>
              <a:rPr lang="en-US" sz="1800"/>
              <a:t>Ensure approved accommodations are provided during testing.</a:t>
            </a:r>
          </a:p>
          <a:p>
            <a:pPr marL="285750" lvl="1">
              <a:lnSpc>
                <a:spcPct val="108000"/>
              </a:lnSpc>
              <a:spcBef>
                <a:spcPts val="1000"/>
              </a:spcBef>
              <a:buFont typeface="Arial" panose="020B0604020202020204" pitchFamily="34" charset="0"/>
              <a:buChar char="•"/>
            </a:pPr>
            <a:r>
              <a:rPr lang="en-US" sz="1800"/>
              <a:t>Distribute Student Test Tickets.</a:t>
            </a:r>
          </a:p>
          <a:p>
            <a:pPr marL="285750" lvl="1">
              <a:lnSpc>
                <a:spcPct val="108000"/>
              </a:lnSpc>
              <a:spcBef>
                <a:spcPts val="1000"/>
              </a:spcBef>
              <a:buFont typeface="Arial" panose="020B0604020202020204" pitchFamily="34" charset="0"/>
              <a:buChar char="•"/>
            </a:pPr>
            <a:r>
              <a:rPr lang="en-US" sz="1800"/>
              <a:t>Monitor the test session to ensure a secure and productive test setting.</a:t>
            </a:r>
          </a:p>
          <a:p>
            <a:pPr marL="285750" lvl="1">
              <a:lnSpc>
                <a:spcPct val="108000"/>
              </a:lnSpc>
              <a:spcBef>
                <a:spcPts val="1000"/>
              </a:spcBef>
              <a:buFont typeface="Arial" panose="020B0604020202020204" pitchFamily="34" charset="0"/>
              <a:buChar char="•"/>
            </a:pPr>
            <a:r>
              <a:rPr lang="en-US" sz="1800"/>
              <a:t>Adhere to all security requirements.</a:t>
            </a:r>
          </a:p>
          <a:p>
            <a:pPr marL="285750" lvl="1">
              <a:lnSpc>
                <a:spcPct val="108000"/>
              </a:lnSpc>
              <a:spcBef>
                <a:spcPts val="1000"/>
              </a:spcBef>
              <a:buFont typeface="Arial" panose="020B0604020202020204" pitchFamily="34" charset="0"/>
              <a:buChar char="•"/>
            </a:pPr>
            <a:r>
              <a:rPr lang="en-US" sz="1800"/>
              <a:t>Return all test materials when testing is complete.</a:t>
            </a:r>
          </a:p>
          <a:p>
            <a:pPr marL="285750" lvl="1">
              <a:lnSpc>
                <a:spcPct val="108000"/>
              </a:lnSpc>
              <a:spcBef>
                <a:spcPts val="1000"/>
              </a:spcBef>
              <a:buFont typeface="Arial" panose="020B0604020202020204" pitchFamily="34" charset="0"/>
              <a:buChar char="•"/>
            </a:pPr>
            <a:endParaRPr lang="en-US" sz="1800"/>
          </a:p>
        </p:txBody>
      </p:sp>
      <p:sp>
        <p:nvSpPr>
          <p:cNvPr id="3" name="Title 2"/>
          <p:cNvSpPr>
            <a:spLocks noGrp="1"/>
          </p:cNvSpPr>
          <p:nvPr>
            <p:ph type="title"/>
          </p:nvPr>
        </p:nvSpPr>
        <p:spPr/>
        <p:txBody>
          <a:bodyPr/>
          <a:lstStyle/>
          <a:p>
            <a:pPr algn="l"/>
            <a:r>
              <a:rPr lang="en-US"/>
              <a:t>Proctor Role</a:t>
            </a:r>
          </a:p>
        </p:txBody>
      </p:sp>
      <p:sp>
        <p:nvSpPr>
          <p:cNvPr id="5" name="Title 1">
            <a:extLst>
              <a:ext uri="{FF2B5EF4-FFF2-40B4-BE49-F238E27FC236}">
                <a16:creationId xmlns:a16="http://schemas.microsoft.com/office/drawing/2014/main" id="{522FACA3-FFE7-4C11-9B09-B3470C6B60F8}"/>
              </a:ext>
            </a:extLst>
          </p:cNvPr>
          <p:cNvSpPr txBox="1">
            <a:spLocks/>
          </p:cNvSpPr>
          <p:nvPr/>
        </p:nvSpPr>
        <p:spPr>
          <a:xfrm>
            <a:off x="1524000" y="0"/>
            <a:ext cx="7620000" cy="1129553"/>
          </a:xfrm>
          <a:prstGeom prst="rect">
            <a:avLst/>
          </a:prstGeom>
        </p:spPr>
        <p:txBody>
          <a:bodyPr vert="horz" lIns="91440" tIns="45720" rIns="91440" bIns="45720" rtlCol="0" anchor="ctr" anchorCtr="0">
            <a:normAutofit fontScale="92500" lnSpcReduction="10000"/>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4000" b="0">
                <a:solidFill>
                  <a:schemeClr val="bg1"/>
                </a:solidFill>
              </a:rPr>
              <a:t>EXTERNAL PROGRAMS</a:t>
            </a:r>
          </a:p>
          <a:p>
            <a:r>
              <a:rPr lang="en-US" sz="4000" b="0">
                <a:solidFill>
                  <a:schemeClr val="bg1"/>
                </a:solidFill>
              </a:rPr>
              <a:t>Proctor Responsibilities</a:t>
            </a:r>
          </a:p>
        </p:txBody>
      </p:sp>
      <p:sp>
        <p:nvSpPr>
          <p:cNvPr id="8" name="Text Placeholder 3">
            <a:extLst>
              <a:ext uri="{FF2B5EF4-FFF2-40B4-BE49-F238E27FC236}">
                <a16:creationId xmlns:a16="http://schemas.microsoft.com/office/drawing/2014/main" id="{3C7FBBC8-D49E-43F2-A267-7817AC11DB14}"/>
              </a:ext>
            </a:extLst>
          </p:cNvPr>
          <p:cNvSpPr>
            <a:spLocks noGrp="1"/>
          </p:cNvSpPr>
          <p:nvPr>
            <p:ph type="body" idx="10"/>
          </p:nvPr>
        </p:nvSpPr>
        <p:spPr>
          <a:xfrm>
            <a:off x="219184" y="3042470"/>
            <a:ext cx="2814962" cy="896650"/>
          </a:xfrm>
        </p:spPr>
        <p:txBody>
          <a:bodyPr/>
          <a:lstStyle/>
          <a:p>
            <a:r>
              <a:rPr lang="en-US" sz="1600"/>
              <a:t>Start and manage testing as outlined in the Test Administration Manual</a:t>
            </a:r>
          </a:p>
        </p:txBody>
      </p:sp>
      <p:pic>
        <p:nvPicPr>
          <p:cNvPr id="10" name="nwea-graphite-large-rgb.png">
            <a:extLst>
              <a:ext uri="{FF2B5EF4-FFF2-40B4-BE49-F238E27FC236}">
                <a16:creationId xmlns:a16="http://schemas.microsoft.com/office/drawing/2014/main" id="{9E569540-8294-4F37-8F71-2464FDAD146C}"/>
              </a:ext>
            </a:extLst>
          </p:cNvPr>
          <p:cNvPicPr>
            <a:picLocks noChangeAspect="1"/>
          </p:cNvPicPr>
          <p:nvPr/>
        </p:nvPicPr>
        <p:blipFill>
          <a:blip r:embed="rId3"/>
          <a:stretch>
            <a:fillRect/>
          </a:stretch>
        </p:blipFill>
        <p:spPr>
          <a:xfrm>
            <a:off x="134100" y="6456081"/>
            <a:ext cx="721202" cy="211240"/>
          </a:xfrm>
          <a:prstGeom prst="rect">
            <a:avLst/>
          </a:prstGeom>
          <a:ln w="12700">
            <a:miter lim="400000"/>
          </a:ln>
        </p:spPr>
      </p:pic>
      <p:sp>
        <p:nvSpPr>
          <p:cNvPr id="12" name="TextBox 11">
            <a:extLst>
              <a:ext uri="{FF2B5EF4-FFF2-40B4-BE49-F238E27FC236}">
                <a16:creationId xmlns:a16="http://schemas.microsoft.com/office/drawing/2014/main" id="{7AB8BBF0-BAF3-472E-9D73-0968BE895C0B}"/>
              </a:ext>
            </a:extLst>
          </p:cNvPr>
          <p:cNvSpPr txBox="1"/>
          <p:nvPr/>
        </p:nvSpPr>
        <p:spPr>
          <a:xfrm>
            <a:off x="1025409" y="6119336"/>
            <a:ext cx="7626924" cy="307777"/>
          </a:xfrm>
          <a:prstGeom prst="rect">
            <a:avLst/>
          </a:prstGeom>
          <a:noFill/>
        </p:spPr>
        <p:txBody>
          <a:bodyPr wrap="square" lIns="91440" tIns="45720" rIns="91440" bIns="45720" rtlCol="0" anchor="t">
            <a:spAutoFit/>
          </a:bodyPr>
          <a:lstStyle/>
          <a:p>
            <a:endParaRPr lang="en-US" sz="1400">
              <a:highlight>
                <a:srgbClr val="FFFF00"/>
              </a:highlight>
              <a:ea typeface="+mn-lt"/>
              <a:cs typeface="+mn-lt"/>
            </a:endParaRPr>
          </a:p>
        </p:txBody>
      </p:sp>
    </p:spTree>
    <p:extLst>
      <p:ext uri="{BB962C8B-B14F-4D97-AF65-F5344CB8AC3E}">
        <p14:creationId xmlns:p14="http://schemas.microsoft.com/office/powerpoint/2010/main" val="24432350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Preparing for Testing</a:t>
            </a:r>
          </a:p>
        </p:txBody>
      </p:sp>
    </p:spTree>
    <p:custDataLst>
      <p:tags r:id="rId1"/>
    </p:custDataLst>
    <p:extLst>
      <p:ext uri="{BB962C8B-B14F-4D97-AF65-F5344CB8AC3E}">
        <p14:creationId xmlns:p14="http://schemas.microsoft.com/office/powerpoint/2010/main" val="29695644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600">
                <a:solidFill>
                  <a:schemeClr val="bg1"/>
                </a:solidFill>
              </a:rPr>
              <a:t>Preparing for </a:t>
            </a:r>
            <a:br>
              <a:rPr lang="en-US" sz="3600">
                <a:solidFill>
                  <a:schemeClr val="bg1"/>
                </a:solidFill>
              </a:rPr>
            </a:br>
            <a:r>
              <a:rPr lang="en-US" sz="3600">
                <a:solidFill>
                  <a:schemeClr val="bg1"/>
                </a:solidFill>
              </a:rPr>
              <a:t>NSCAS Assessments</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000"/>
              <a:t>Review technical requirements for NSCAS Testing.</a:t>
            </a:r>
            <a:endParaRPr lang="en-US"/>
          </a:p>
          <a:p>
            <a:pPr marL="345440" indent="-345440"/>
            <a:r>
              <a:rPr lang="en-US" sz="2000"/>
              <a:t>Download new NWEA State Solution Secure Browser.</a:t>
            </a:r>
          </a:p>
          <a:p>
            <a:pPr marL="345440" indent="-345440"/>
            <a:r>
              <a:rPr lang="en-US" sz="1800"/>
              <a:t>Uninstall previous version before install.</a:t>
            </a:r>
          </a:p>
          <a:p>
            <a:pPr marL="346075" indent="-346075"/>
            <a:r>
              <a:rPr lang="en-US" sz="2000"/>
              <a:t>Review NDE guidelines for accessibility and identify individual students in need of specific accommodations.</a:t>
            </a:r>
            <a:endParaRPr lang="en-US" sz="2000">
              <a:cs typeface="Arial"/>
            </a:endParaRPr>
          </a:p>
          <a:p>
            <a:r>
              <a:rPr lang="en-US" sz="2000"/>
              <a:t>Review scheduling guidance from NDE.</a:t>
            </a:r>
            <a:endParaRPr lang="en-US" sz="2000">
              <a:cs typeface="Arial"/>
            </a:endParaRPr>
          </a:p>
          <a:p>
            <a:pPr marL="346075" indent="-346075"/>
            <a:r>
              <a:rPr lang="en-US" sz="2000"/>
              <a:t>Review NDE Test Security Manual.</a:t>
            </a:r>
          </a:p>
          <a:p>
            <a:pPr marL="346075" indent="-346075"/>
            <a:endParaRPr lang="en-US" sz="2000">
              <a:cs typeface="Arial"/>
            </a:endParaRPr>
          </a:p>
          <a:p>
            <a:pPr marL="346075" indent="-346075"/>
            <a:endParaRPr lang="en-US" sz="2000">
              <a:cs typeface="Arial"/>
            </a:endParaRPr>
          </a:p>
          <a:p>
            <a:pPr marL="0" indent="0">
              <a:buNone/>
            </a:pPr>
            <a:endParaRPr lang="en-US" sz="2000">
              <a:highlight>
                <a:srgbClr val="FFFF00"/>
              </a:highlight>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6" name="Rectangle 5">
            <a:extLst>
              <a:ext uri="{FF2B5EF4-FFF2-40B4-BE49-F238E27FC236}">
                <a16:creationId xmlns:a16="http://schemas.microsoft.com/office/drawing/2014/main" id="{40E7FDE5-49AA-4661-A758-17CD48630D15}"/>
              </a:ext>
            </a:extLst>
          </p:cNvPr>
          <p:cNvSpPr/>
          <p:nvPr/>
        </p:nvSpPr>
        <p:spPr>
          <a:xfrm>
            <a:off x="765603" y="5720888"/>
            <a:ext cx="8579457" cy="338554"/>
          </a:xfrm>
          <a:prstGeom prst="rect">
            <a:avLst/>
          </a:prstGeom>
        </p:spPr>
        <p:txBody>
          <a:bodyPr wrap="square" lIns="91440" tIns="45720" rIns="91440" bIns="45720" anchor="t">
            <a:spAutoFit/>
          </a:bodyPr>
          <a:lstStyle/>
          <a:p>
            <a:endParaRPr lang="en-US" sz="1600" i="1">
              <a:solidFill>
                <a:srgbClr val="1F1646"/>
              </a:solidFill>
              <a:highlight>
                <a:srgbClr val="FFFF00"/>
              </a:highlight>
            </a:endParaRPr>
          </a:p>
        </p:txBody>
      </p:sp>
    </p:spTree>
    <p:custDataLst>
      <p:tags r:id="rId1"/>
    </p:custDataLst>
    <p:extLst>
      <p:ext uri="{BB962C8B-B14F-4D97-AF65-F5344CB8AC3E}">
        <p14:creationId xmlns:p14="http://schemas.microsoft.com/office/powerpoint/2010/main" val="2319282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600">
                <a:solidFill>
                  <a:schemeClr val="bg1"/>
                </a:solidFill>
              </a:rPr>
              <a:t>Suggestions for a </a:t>
            </a:r>
            <a:br>
              <a:rPr lang="en-US" sz="3600">
                <a:solidFill>
                  <a:schemeClr val="bg1"/>
                </a:solidFill>
              </a:rPr>
            </a:br>
            <a:r>
              <a:rPr lang="en-US" sz="3600">
                <a:solidFill>
                  <a:schemeClr val="bg1"/>
                </a:solidFill>
              </a:rPr>
              <a:t>Smooth Testing Experience</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000"/>
              <a:t>Enable audio on devices used for TTS &amp; provide headphones.</a:t>
            </a:r>
            <a:endParaRPr lang="en-US"/>
          </a:p>
          <a:p>
            <a:pPr marL="345440" indent="-345440"/>
            <a:r>
              <a:rPr lang="en-US" sz="2000"/>
              <a:t>Ensure all students have appropriate accessibility feature assigned, as needed.</a:t>
            </a:r>
            <a:endParaRPr lang="en-US" sz="2700"/>
          </a:p>
          <a:p>
            <a:pPr marL="345440" indent="-345440"/>
            <a:r>
              <a:rPr lang="en-US" sz="2000"/>
              <a:t>Validate school proctor rights have been assigned. </a:t>
            </a:r>
          </a:p>
          <a:p>
            <a:pPr marL="345440" indent="-345440"/>
            <a:r>
              <a:rPr lang="en-US" sz="2000">
                <a:cs typeface="Arial"/>
              </a:rPr>
              <a:t>Use the </a:t>
            </a:r>
            <a:r>
              <a:rPr lang="en-US" sz="2000">
                <a:ea typeface="+mn-lt"/>
                <a:cs typeface="+mn-lt"/>
              </a:rPr>
              <a:t>Manage Online Testing </a:t>
            </a:r>
            <a:r>
              <a:rPr lang="en-US" sz="2000">
                <a:cs typeface="Arial"/>
              </a:rPr>
              <a:t>Dashboard to monitor testing progress throughout the test window. </a:t>
            </a:r>
          </a:p>
          <a:p>
            <a:pPr marL="345440" indent="-345440"/>
            <a:r>
              <a:rPr lang="en-US" sz="2000">
                <a:cs typeface="Arial"/>
              </a:rPr>
              <a:t>Refresh Manage Online Testing </a:t>
            </a:r>
            <a:r>
              <a:rPr lang="en-US" sz="2000">
                <a:ea typeface="+mn-lt"/>
                <a:cs typeface="+mn-lt"/>
              </a:rPr>
              <a:t>Dashboard to see updated information.</a:t>
            </a:r>
            <a:endParaRPr lang="en-US" sz="2000">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1794298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705" y="280549"/>
            <a:ext cx="8118591" cy="486099"/>
          </a:xfrm>
        </p:spPr>
        <p:txBody>
          <a:bodyPr>
            <a:noAutofit/>
          </a:bodyPr>
          <a:lstStyle/>
          <a:p>
            <a:r>
              <a:rPr lang="en-US" sz="3600">
                <a:solidFill>
                  <a:schemeClr val="bg1"/>
                </a:solidFill>
              </a:rPr>
              <a:t>NSCAS Assessment  – </a:t>
            </a:r>
            <a:br>
              <a:rPr lang="en-US" sz="3600">
                <a:solidFill>
                  <a:schemeClr val="bg1"/>
                </a:solidFill>
              </a:rPr>
            </a:br>
            <a:r>
              <a:rPr lang="en-US" sz="3600">
                <a:solidFill>
                  <a:schemeClr val="bg1"/>
                </a:solidFill>
              </a:rPr>
              <a:t>Resources</a:t>
            </a:r>
            <a:r>
              <a:rPr lang="en-US" sz="3600">
                <a:solidFill>
                  <a:schemeClr val="bg1"/>
                </a:solidFill>
                <a:cs typeface="Arial Bold"/>
              </a:rPr>
              <a:t> </a:t>
            </a:r>
            <a:endParaRPr lang="en-US" sz="3600">
              <a:solidFill>
                <a:schemeClr val="bg1"/>
              </a:solidFill>
            </a:endParaRPr>
          </a:p>
        </p:txBody>
      </p:sp>
      <p:sp>
        <p:nvSpPr>
          <p:cNvPr id="3" name="Text Placeholder 2"/>
          <p:cNvSpPr>
            <a:spLocks noGrp="1"/>
          </p:cNvSpPr>
          <p:nvPr>
            <p:ph type="body" sz="quarter" idx="24"/>
          </p:nvPr>
        </p:nvSpPr>
        <p:spPr>
          <a:xfrm>
            <a:off x="310101" y="1773141"/>
            <a:ext cx="8484041" cy="4652711"/>
          </a:xfrm>
        </p:spPr>
        <p:txBody>
          <a:bodyPr vert="horz" lIns="68580" tIns="34290" rIns="68580" bIns="34290" rtlCol="0" anchor="t">
            <a:normAutofit/>
          </a:bodyPr>
          <a:lstStyle/>
          <a:p>
            <a:pPr fontAlgn="base"/>
            <a:r>
              <a:rPr lang="en-US" b="1"/>
              <a:t>Nebraska Portal-Assessment Coordinator Resources</a:t>
            </a:r>
            <a:endParaRPr lang="en-US"/>
          </a:p>
          <a:p>
            <a:pPr marL="457200" lvl="1" indent="-115570">
              <a:buNone/>
            </a:pPr>
            <a:r>
              <a:rPr lang="en-US" sz="1700">
                <a:ea typeface="+mn-lt"/>
                <a:cs typeface="+mn-lt"/>
                <a:hlinkClick r:id="rId4"/>
              </a:rPr>
              <a:t>https://nwea.force.com/nweaconnection/s/nebraska</a:t>
            </a:r>
            <a:r>
              <a:rPr lang="en-US" sz="1700">
                <a:ea typeface="+mn-lt"/>
                <a:cs typeface="+mn-lt"/>
              </a:rPr>
              <a:t> </a:t>
            </a:r>
            <a:endParaRPr lang="en-US">
              <a:ea typeface="+mn-lt"/>
              <a:cs typeface="+mn-lt"/>
            </a:endParaRPr>
          </a:p>
          <a:p>
            <a:pPr marL="604520" lvl="2" indent="0" fontAlgn="base">
              <a:buNone/>
            </a:pPr>
            <a:endParaRPr lang="en-US" sz="1800"/>
          </a:p>
          <a:p>
            <a:pPr marL="861695" lvl="2"/>
            <a:r>
              <a:rPr lang="en-US" sz="1800">
                <a:hlinkClick r:id="rId5"/>
              </a:rPr>
              <a:t>NSCAS Assessment Coordinator Guide</a:t>
            </a:r>
          </a:p>
          <a:p>
            <a:pPr marL="861695" lvl="2" fontAlgn="base"/>
            <a:r>
              <a:rPr lang="en-US" sz="1800">
                <a:hlinkClick r:id="rId6"/>
              </a:rPr>
              <a:t>NSCAS System and Technology Guide</a:t>
            </a:r>
          </a:p>
          <a:p>
            <a:pPr marL="861695" lvl="2"/>
            <a:r>
              <a:rPr lang="en-US" sz="1800">
                <a:hlinkClick r:id="rId7"/>
              </a:rPr>
              <a:t>NSCAS Accessibility Manual</a:t>
            </a:r>
            <a:endParaRPr lang="en-US" sz="1800"/>
          </a:p>
          <a:p>
            <a:pPr marL="861695" lvl="2"/>
            <a:r>
              <a:rPr lang="en-US" sz="1800">
                <a:hlinkClick r:id="rId8"/>
              </a:rPr>
              <a:t>NSCAS Growth User and Student Management Guide</a:t>
            </a:r>
          </a:p>
          <a:p>
            <a:pPr marL="861695" lvl="2"/>
            <a:r>
              <a:rPr lang="en-US" sz="1800">
                <a:hlinkClick r:id="rId9"/>
              </a:rPr>
              <a:t>NSCAS Growth Scheduling Guidance</a:t>
            </a:r>
          </a:p>
          <a:p>
            <a:pPr marL="861695" lvl="2"/>
            <a:r>
              <a:rPr lang="en-US" sz="1800">
                <a:hlinkClick r:id="rId10"/>
              </a:rPr>
              <a:t>NSCAS Growth Readiness Checklist</a:t>
            </a:r>
          </a:p>
          <a:p>
            <a:pPr marL="861695" lvl="2"/>
            <a:r>
              <a:rPr lang="en-US" sz="1800">
                <a:cs typeface="Arial"/>
                <a:hlinkClick r:id="rId11"/>
              </a:rPr>
              <a:t>NSCAS Growth Reports Interpretive Guide</a:t>
            </a:r>
            <a:endParaRPr lang="en-US" sz="1800">
              <a:cs typeface="Arial"/>
            </a:endParaRPr>
          </a:p>
          <a:p>
            <a:pPr fontAlgn="base"/>
            <a:endParaRPr lang="en-US">
              <a:cs typeface="Arial"/>
            </a:endParaRPr>
          </a:p>
          <a:p>
            <a:pPr marL="345440" indent="-345440"/>
            <a:endParaRPr lang="en-US" b="1">
              <a:cs typeface="Arial"/>
            </a:endParaRPr>
          </a:p>
          <a:p>
            <a:pPr marL="345440" indent="-345440"/>
            <a:endParaRPr lang="en-US">
              <a:cs typeface="Arial"/>
            </a:endParaRPr>
          </a:p>
        </p:txBody>
      </p:sp>
      <p:pic>
        <p:nvPicPr>
          <p:cNvPr id="4" name="nwea-graphite-large-rgb.png"/>
          <p:cNvPicPr>
            <a:picLocks noChangeAspect="1"/>
          </p:cNvPicPr>
          <p:nvPr/>
        </p:nvPicPr>
        <p:blipFill>
          <a:blip r:embed="rId12"/>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2236250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D0190-8E5F-04FA-D795-37736951B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9BBDB-4594-D5AE-5C40-8D1C521D2181}"/>
              </a:ext>
            </a:extLst>
          </p:cNvPr>
          <p:cNvSpPr>
            <a:spLocks noGrp="1"/>
          </p:cNvSpPr>
          <p:nvPr>
            <p:ph type="title"/>
          </p:nvPr>
        </p:nvSpPr>
        <p:spPr>
          <a:xfrm>
            <a:off x="1248705" y="280549"/>
            <a:ext cx="8118591" cy="486099"/>
          </a:xfrm>
        </p:spPr>
        <p:txBody>
          <a:bodyPr>
            <a:noAutofit/>
          </a:bodyPr>
          <a:lstStyle/>
          <a:p>
            <a:r>
              <a:rPr lang="en-US" sz="3600">
                <a:solidFill>
                  <a:schemeClr val="bg1"/>
                </a:solidFill>
              </a:rPr>
              <a:t>NSCAS Assessment  – </a:t>
            </a:r>
            <a:br>
              <a:rPr lang="en-US" sz="3600">
                <a:solidFill>
                  <a:schemeClr val="bg1"/>
                </a:solidFill>
              </a:rPr>
            </a:br>
            <a:r>
              <a:rPr lang="en-US" sz="3600">
                <a:solidFill>
                  <a:schemeClr val="bg1"/>
                </a:solidFill>
              </a:rPr>
              <a:t>Resources</a:t>
            </a:r>
            <a:r>
              <a:rPr lang="en-US" sz="3600">
                <a:solidFill>
                  <a:schemeClr val="bg1"/>
                </a:solidFill>
                <a:cs typeface="Arial Bold"/>
              </a:rPr>
              <a:t> </a:t>
            </a:r>
            <a:endParaRPr lang="en-US" sz="3600">
              <a:solidFill>
                <a:schemeClr val="bg1"/>
              </a:solidFill>
            </a:endParaRPr>
          </a:p>
        </p:txBody>
      </p:sp>
      <p:sp>
        <p:nvSpPr>
          <p:cNvPr id="3" name="Text Placeholder 2">
            <a:extLst>
              <a:ext uri="{FF2B5EF4-FFF2-40B4-BE49-F238E27FC236}">
                <a16:creationId xmlns:a16="http://schemas.microsoft.com/office/drawing/2014/main" id="{CCCB10F6-E036-64FE-9535-5874F67E676D}"/>
              </a:ext>
            </a:extLst>
          </p:cNvPr>
          <p:cNvSpPr>
            <a:spLocks noGrp="1"/>
          </p:cNvSpPr>
          <p:nvPr>
            <p:ph type="body" sz="quarter" idx="24"/>
          </p:nvPr>
        </p:nvSpPr>
        <p:spPr>
          <a:xfrm>
            <a:off x="310101" y="1773141"/>
            <a:ext cx="8484041" cy="4652711"/>
          </a:xfrm>
        </p:spPr>
        <p:txBody>
          <a:bodyPr vert="horz" lIns="68580" tIns="34290" rIns="68580" bIns="34290" rtlCol="0" anchor="t">
            <a:normAutofit/>
          </a:bodyPr>
          <a:lstStyle/>
          <a:p>
            <a:pPr fontAlgn="base"/>
            <a:r>
              <a:rPr lang="en-US" b="1"/>
              <a:t>Assessment Portal</a:t>
            </a:r>
            <a:endParaRPr lang="en-US"/>
          </a:p>
          <a:p>
            <a:pPr marL="457200" lvl="1" indent="-115570">
              <a:buNone/>
            </a:pPr>
            <a:r>
              <a:rPr lang="en-US" sz="1700">
                <a:ea typeface="+mn-lt"/>
                <a:cs typeface="+mn-lt"/>
                <a:hlinkClick r:id="rId4"/>
              </a:rPr>
              <a:t>https://nwea.force.com/nweaconnection/s/nebraska</a:t>
            </a:r>
            <a:r>
              <a:rPr lang="en-US" sz="1700">
                <a:ea typeface="+mn-lt"/>
                <a:cs typeface="+mn-lt"/>
              </a:rPr>
              <a:t> </a:t>
            </a:r>
            <a:endParaRPr lang="en-US">
              <a:ea typeface="+mn-lt"/>
              <a:cs typeface="+mn-lt"/>
            </a:endParaRPr>
          </a:p>
          <a:p>
            <a:pPr marL="861695" lvl="2" fontAlgn="base"/>
            <a:r>
              <a:rPr lang="en-US" sz="1800">
                <a:hlinkClick r:id="rId5"/>
              </a:rPr>
              <a:t>Item Type Samplers</a:t>
            </a:r>
            <a:r>
              <a:rPr lang="en-US" sz="1800"/>
              <a:t> (English and Spanish)</a:t>
            </a:r>
          </a:p>
          <a:p>
            <a:pPr marL="861695" lvl="2" fontAlgn="base"/>
            <a:r>
              <a:rPr lang="en-US" sz="1800"/>
              <a:t>Proctor Guide (</a:t>
            </a:r>
            <a:r>
              <a:rPr lang="en-US" sz="1800">
                <a:hlinkClick r:id="rId6"/>
              </a:rPr>
              <a:t>English</a:t>
            </a:r>
            <a:r>
              <a:rPr lang="en-US" sz="1800"/>
              <a:t> and </a:t>
            </a:r>
            <a:r>
              <a:rPr lang="en-US" sz="1800">
                <a:hlinkClick r:id="rId7"/>
              </a:rPr>
              <a:t>Spanish</a:t>
            </a:r>
            <a:r>
              <a:rPr lang="en-US" sz="1800"/>
              <a:t>)</a:t>
            </a:r>
          </a:p>
          <a:p>
            <a:pPr marL="861695" lvl="2"/>
            <a:r>
              <a:rPr lang="en-US" sz="1800">
                <a:hlinkClick r:id="rId8"/>
              </a:rPr>
              <a:t>Desmos Calculator</a:t>
            </a:r>
          </a:p>
          <a:p>
            <a:pPr marL="861695" lvl="2" fontAlgn="base"/>
            <a:r>
              <a:rPr lang="en-US" sz="1800">
                <a:hlinkClick r:id="rId9"/>
              </a:rPr>
              <a:t>Online Student Tutorial Video</a:t>
            </a:r>
          </a:p>
          <a:p>
            <a:pPr marL="861695" lvl="2"/>
            <a:r>
              <a:rPr lang="en-US" sz="1800">
                <a:hlinkClick r:id="rId10"/>
              </a:rPr>
              <a:t>Proctor Tutorial</a:t>
            </a:r>
          </a:p>
          <a:p>
            <a:pPr marL="861695" lvl="2"/>
            <a:r>
              <a:rPr lang="en-US" sz="1800"/>
              <a:t>Math Reference Sheets (</a:t>
            </a:r>
            <a:r>
              <a:rPr lang="en-US" sz="1800">
                <a:hlinkClick r:id="rId11"/>
              </a:rPr>
              <a:t>English</a:t>
            </a:r>
            <a:r>
              <a:rPr lang="en-US" sz="1800"/>
              <a:t> and </a:t>
            </a:r>
            <a:r>
              <a:rPr lang="en-US" sz="1800">
                <a:hlinkClick r:id="rId12"/>
              </a:rPr>
              <a:t>Spanish</a:t>
            </a:r>
            <a:r>
              <a:rPr lang="en-US" sz="1800"/>
              <a:t>)</a:t>
            </a:r>
          </a:p>
          <a:p>
            <a:pPr marL="861695" lvl="2"/>
            <a:r>
              <a:rPr lang="en-US" sz="1800"/>
              <a:t>NSCAS Interpretive Guide for Parents (</a:t>
            </a:r>
            <a:r>
              <a:rPr lang="en-US" sz="1800">
                <a:hlinkClick r:id="rId13"/>
              </a:rPr>
              <a:t>English</a:t>
            </a:r>
            <a:r>
              <a:rPr lang="en-US" sz="1800"/>
              <a:t> and </a:t>
            </a:r>
            <a:r>
              <a:rPr lang="en-US" sz="1800">
                <a:hlinkClick r:id="rId14"/>
              </a:rPr>
              <a:t>Spanish</a:t>
            </a:r>
            <a:r>
              <a:rPr lang="en-US" sz="1800"/>
              <a:t>)</a:t>
            </a:r>
          </a:p>
          <a:p>
            <a:pPr fontAlgn="base"/>
            <a:endParaRPr lang="en-US">
              <a:cs typeface="Arial"/>
            </a:endParaRPr>
          </a:p>
          <a:p>
            <a:pPr marL="345440" indent="-345440"/>
            <a:endParaRPr lang="en-US" b="1">
              <a:cs typeface="Arial"/>
            </a:endParaRPr>
          </a:p>
          <a:p>
            <a:pPr marL="345440" indent="-345440"/>
            <a:endParaRPr lang="en-US">
              <a:cs typeface="Arial"/>
            </a:endParaRPr>
          </a:p>
        </p:txBody>
      </p:sp>
      <p:pic>
        <p:nvPicPr>
          <p:cNvPr id="4" name="nwea-graphite-large-rgb.png">
            <a:extLst>
              <a:ext uri="{FF2B5EF4-FFF2-40B4-BE49-F238E27FC236}">
                <a16:creationId xmlns:a16="http://schemas.microsoft.com/office/drawing/2014/main" id="{9C38AF3C-A458-F744-748A-51716B59D2B7}"/>
              </a:ext>
            </a:extLst>
          </p:cNvPr>
          <p:cNvPicPr>
            <a:picLocks noChangeAspect="1"/>
          </p:cNvPicPr>
          <p:nvPr/>
        </p:nvPicPr>
        <p:blipFill>
          <a:blip r:embed="rId15"/>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772806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804" y="2596497"/>
            <a:ext cx="5977890" cy="769441"/>
          </a:xfrm>
          <a:prstGeom prst="rect">
            <a:avLst/>
          </a:prstGeom>
          <a:noFill/>
        </p:spPr>
        <p:txBody>
          <a:bodyPr wrap="square" rtlCol="0">
            <a:spAutoFit/>
          </a:bodyPr>
          <a:lstStyle/>
          <a:p>
            <a:pPr algn="ctr"/>
            <a:r>
              <a:rPr lang="en-US" sz="4400"/>
              <a:t>Partner Support</a:t>
            </a: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4742646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6765" y="414084"/>
            <a:ext cx="8118591" cy="486099"/>
          </a:xfrm>
        </p:spPr>
        <p:txBody>
          <a:bodyPr>
            <a:noAutofit/>
          </a:bodyPr>
          <a:lstStyle/>
          <a:p>
            <a:r>
              <a:rPr lang="en-US" sz="4000">
                <a:solidFill>
                  <a:schemeClr val="bg1"/>
                </a:solidFill>
              </a:rPr>
              <a:t>Partner Support </a:t>
            </a:r>
          </a:p>
        </p:txBody>
      </p:sp>
      <p:sp>
        <p:nvSpPr>
          <p:cNvPr id="4" name="Text Placeholder 3"/>
          <p:cNvSpPr>
            <a:spLocks noGrp="1"/>
          </p:cNvSpPr>
          <p:nvPr>
            <p:ph type="body" sz="quarter" idx="24"/>
          </p:nvPr>
        </p:nvSpPr>
        <p:spPr>
          <a:xfrm>
            <a:off x="329784" y="1937150"/>
            <a:ext cx="8575572" cy="4379760"/>
          </a:xfrm>
        </p:spPr>
        <p:txBody>
          <a:bodyPr vert="horz" lIns="68580" tIns="34290" rIns="68580" bIns="34290" rtlCol="0" anchor="t">
            <a:normAutofit lnSpcReduction="10000"/>
          </a:bodyPr>
          <a:lstStyle/>
          <a:p>
            <a:pPr marL="345440" indent="-345440"/>
            <a:r>
              <a:rPr lang="en-US" sz="2400"/>
              <a:t>Policy questions: Contact NDE </a:t>
            </a:r>
          </a:p>
          <a:p>
            <a:pPr lvl="1" indent="-257810" fontAlgn="base"/>
            <a:r>
              <a:rPr lang="en-US" sz="2400"/>
              <a:t>Phone: </a:t>
            </a:r>
            <a:r>
              <a:rPr lang="en-US" sz="2400">
                <a:ea typeface="+mn-lt"/>
                <a:cs typeface="+mn-lt"/>
              </a:rPr>
              <a:t>402-314-3013</a:t>
            </a:r>
          </a:p>
          <a:p>
            <a:pPr lvl="1" indent="-257810" fontAlgn="base"/>
            <a:r>
              <a:rPr lang="en-US" sz="2400"/>
              <a:t>Email:</a:t>
            </a:r>
            <a:r>
              <a:rPr lang="en-US"/>
              <a:t> </a:t>
            </a:r>
            <a:r>
              <a:rPr lang="en-US" sz="2400">
                <a:hlinkClick r:id="rId4"/>
              </a:rPr>
              <a:t>nde.stateassessment@nebraska.gov</a:t>
            </a:r>
            <a:endParaRPr lang="en-US" sz="2400"/>
          </a:p>
          <a:p>
            <a:pPr lvl="1" indent="-257810" fontAlgn="base"/>
            <a:endParaRPr lang="en-US" sz="2400"/>
          </a:p>
          <a:p>
            <a:pPr marL="345440" indent="-345440" fontAlgn="base"/>
            <a:r>
              <a:rPr lang="en-US" sz="2400"/>
              <a:t>NSCAS or MAP Growth inquires or support: Contact NWEA</a:t>
            </a:r>
          </a:p>
          <a:p>
            <a:pPr lvl="1" indent="-257810" fontAlgn="base"/>
            <a:r>
              <a:rPr lang="en-US" sz="2400"/>
              <a:t>Phone: (855) 225-9926</a:t>
            </a:r>
            <a:endParaRPr lang="en-US" sz="2400">
              <a:cs typeface="Arial"/>
            </a:endParaRPr>
          </a:p>
          <a:p>
            <a:pPr lvl="1" indent="-257810" fontAlgn="base"/>
            <a:r>
              <a:rPr lang="en-US" sz="2400"/>
              <a:t>Email: </a:t>
            </a:r>
            <a:r>
              <a:rPr lang="en-US" sz="2400">
                <a:hlinkClick r:id="rId5"/>
              </a:rPr>
              <a:t>NWEANebraska@nwea.org</a:t>
            </a:r>
            <a:endParaRPr lang="en-US" sz="2400"/>
          </a:p>
          <a:p>
            <a:pPr lvl="1" indent="-257810" fontAlgn="base"/>
            <a:r>
              <a:rPr lang="en-US" sz="2000">
                <a:cs typeface="Arial"/>
              </a:rPr>
              <a:t>7:00 a.m.–5:00 p.m. Central Time (CT), Monday–Friday </a:t>
            </a:r>
          </a:p>
          <a:p>
            <a:pPr marL="0" indent="0">
              <a:buNone/>
            </a:pPr>
            <a:endParaRPr lang="en-US" strike="sngStrike">
              <a:cs typeface="Arial"/>
            </a:endParaRPr>
          </a:p>
        </p:txBody>
      </p:sp>
      <p:pic>
        <p:nvPicPr>
          <p:cNvPr id="5"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6130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824958" y="254064"/>
            <a:ext cx="8118591" cy="486099"/>
          </a:xfrm>
        </p:spPr>
        <p:txBody>
          <a:bodyPr>
            <a:normAutofit fontScale="90000"/>
          </a:bodyPr>
          <a:lstStyle/>
          <a:p>
            <a:r>
              <a:rPr lang="en-US">
                <a:solidFill>
                  <a:schemeClr val="bg1"/>
                </a:solidFill>
                <a:cs typeface="Arial Bold"/>
              </a:rPr>
              <a:t>Supported Devices</a:t>
            </a:r>
            <a:endParaRPr lang="en-US">
              <a:solidFill>
                <a:schemeClr val="bg1"/>
              </a:solidFill>
            </a:endParaRPr>
          </a:p>
        </p:txBody>
      </p:sp>
      <p:pic>
        <p:nvPicPr>
          <p:cNvPr id="7"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2" name="TextBox 1">
            <a:extLst>
              <a:ext uri="{FF2B5EF4-FFF2-40B4-BE49-F238E27FC236}">
                <a16:creationId xmlns:a16="http://schemas.microsoft.com/office/drawing/2014/main" id="{14B6DF8C-D9F3-2AC0-907C-AC33F4DAAC6A}"/>
              </a:ext>
            </a:extLst>
          </p:cNvPr>
          <p:cNvSpPr txBox="1"/>
          <p:nvPr/>
        </p:nvSpPr>
        <p:spPr>
          <a:xfrm>
            <a:off x="665655" y="1979448"/>
            <a:ext cx="78827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Minimum system requirements for Proctors, Teachers, and Staff</a:t>
            </a:r>
          </a:p>
          <a:p>
            <a:pPr marL="285750" indent="-285750">
              <a:buFont typeface="Arial"/>
              <a:buChar char="•"/>
            </a:pPr>
            <a:r>
              <a:rPr lang="en-US" dirty="0"/>
              <a:t>System functionality and screens may display, operate, or appear differently in different web browsers. Internet Explorer is  no longer supported.</a:t>
            </a:r>
          </a:p>
          <a:p>
            <a:endParaRPr lang="en-US" dirty="0"/>
          </a:p>
        </p:txBody>
      </p:sp>
      <p:pic>
        <p:nvPicPr>
          <p:cNvPr id="5" name="Picture 4" descr="A white paper with black text&#10;&#10;Description automatically generated">
            <a:extLst>
              <a:ext uri="{FF2B5EF4-FFF2-40B4-BE49-F238E27FC236}">
                <a16:creationId xmlns:a16="http://schemas.microsoft.com/office/drawing/2014/main" id="{7FCD50CC-AEF0-6F28-8F29-CD7A8F793634}"/>
              </a:ext>
            </a:extLst>
          </p:cNvPr>
          <p:cNvPicPr>
            <a:picLocks noChangeAspect="1"/>
          </p:cNvPicPr>
          <p:nvPr/>
        </p:nvPicPr>
        <p:blipFill>
          <a:blip r:embed="rId5"/>
          <a:stretch>
            <a:fillRect/>
          </a:stretch>
        </p:blipFill>
        <p:spPr>
          <a:xfrm>
            <a:off x="966131" y="3390735"/>
            <a:ext cx="6791325" cy="2800460"/>
          </a:xfrm>
          <a:prstGeom prst="rect">
            <a:avLst/>
          </a:prstGeom>
        </p:spPr>
      </p:pic>
    </p:spTree>
    <p:custDataLst>
      <p:tags r:id="rId1"/>
    </p:custDataLst>
    <p:extLst>
      <p:ext uri="{BB962C8B-B14F-4D97-AF65-F5344CB8AC3E}">
        <p14:creationId xmlns:p14="http://schemas.microsoft.com/office/powerpoint/2010/main" val="935344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80a120-0761-4f00-97b5-0c8846ff4eec">
      <UserInfo>
        <DisplayName>Erika Sajdak</DisplayName>
        <AccountId>3025</AccountId>
        <AccountType/>
      </UserInfo>
      <UserInfo>
        <DisplayName>Alex Luisi</DisplayName>
        <AccountId>1472</AccountId>
        <AccountType/>
      </UserInfo>
      <UserInfo>
        <DisplayName>Alexis Gregerson</DisplayName>
        <AccountId>2537</AccountId>
        <AccountType/>
      </UserInfo>
      <UserInfo>
        <DisplayName>Dena Davis</DisplayName>
        <AccountId>722</AccountId>
        <AccountType/>
      </UserInfo>
      <UserInfo>
        <DisplayName>Jamie Martin</DisplayName>
        <AccountId>1791</AccountId>
        <AccountType/>
      </UserInfo>
      <UserInfo>
        <DisplayName>LeeAnn Moldovanyi</DisplayName>
        <AccountId>1806</AccountId>
        <AccountType/>
      </UserInfo>
      <UserInfo>
        <DisplayName>Priti Maheshwari</DisplayName>
        <AccountId>3648</AccountId>
        <AccountType/>
      </UserInfo>
      <UserInfo>
        <DisplayName>Melinda Montgomery</DisplayName>
        <AccountId>3590</AccountId>
        <AccountType/>
      </UserInfo>
      <UserInfo>
        <DisplayName>Jenna Gifford</DisplayName>
        <AccountId>1147</AccountId>
        <AccountType/>
      </UserInfo>
      <UserInfo>
        <DisplayName>Aly Martinez Wilkinson</DisplayName>
        <AccountId>3292</AccountId>
        <AccountType/>
      </UserInfo>
      <UserInfo>
        <DisplayName>Shelley Smith</DisplayName>
        <AccountId>552</AccountId>
        <AccountType/>
      </UserInfo>
      <UserInfo>
        <DisplayName>Janet Hensley</DisplayName>
        <AccountId>5133</AccountId>
        <AccountType/>
      </UserInfo>
      <UserInfo>
        <DisplayName>Val McCord</DisplayName>
        <AccountId>5211</AccountId>
        <AccountType/>
      </UserInfo>
      <UserInfo>
        <DisplayName>Amanda Sterling</DisplayName>
        <AccountId>5131</AccountId>
        <AccountType/>
      </UserInfo>
      <UserInfo>
        <DisplayName>Jami Wireman</DisplayName>
        <AccountId>2993</AccountId>
        <AccountType/>
      </UserInfo>
      <UserInfo>
        <DisplayName>Karen Davies</DisplayName>
        <AccountId>4686</AccountId>
        <AccountType/>
      </UserInfo>
      <UserInfo>
        <DisplayName>Melinda Orta</DisplayName>
        <AccountId>1850</AccountId>
        <AccountType/>
      </UserInfo>
      <UserInfo>
        <DisplayName>Tara Davis-Banks</DisplayName>
        <AccountId>337</AccountId>
        <AccountType/>
      </UserInfo>
      <UserInfo>
        <DisplayName>Rebecca Reed</DisplayName>
        <AccountId>4801</AccountId>
        <AccountType/>
      </UserInfo>
      <UserInfo>
        <DisplayName>Fred Valenzuela</DisplayName>
        <AccountId>3982</AccountId>
        <AccountType/>
      </UserInfo>
      <UserInfo>
        <DisplayName>Brittany Bogue</DisplayName>
        <AccountId>3740</AccountId>
        <AccountType/>
      </UserInfo>
      <UserInfo>
        <DisplayName>Dan Verdick</DisplayName>
        <AccountId>4239</AccountId>
        <AccountType/>
      </UserInfo>
      <UserInfo>
        <DisplayName>Rock Sharma</DisplayName>
        <AccountId>6364</AccountId>
        <AccountType/>
      </UserInfo>
      <UserInfo>
        <DisplayName>Heather Horton</DisplayName>
        <AccountId>2795</AccountId>
        <AccountType/>
      </UserInfo>
      <UserInfo>
        <DisplayName>Thomas Wells</DisplayName>
        <AccountId>436</AccountId>
        <AccountType/>
      </UserInfo>
      <UserInfo>
        <DisplayName>Emily Newberry</DisplayName>
        <AccountId>4705</AccountId>
        <AccountType/>
      </UserInfo>
      <UserInfo>
        <DisplayName>Ricky Foust</DisplayName>
        <AccountId>5771</AccountId>
        <AccountType/>
      </UserInfo>
      <UserInfo>
        <DisplayName>Michelle Sorem</DisplayName>
        <AccountId>5588</AccountId>
        <AccountType/>
      </UserInfo>
      <UserInfo>
        <DisplayName>Brian Jones</DisplayName>
        <AccountId>3743</AccountId>
        <AccountType/>
      </UserInfo>
      <UserInfo>
        <DisplayName>Denise Riffle</DisplayName>
        <AccountId>418</AccountId>
        <AccountType/>
      </UserInfo>
      <UserInfo>
        <DisplayName>John Cernohous</DisplayName>
        <AccountId>7599</AccountId>
        <AccountType/>
      </UserInfo>
      <UserInfo>
        <DisplayName>Jennifer Branton</DisplayName>
        <AccountId>7093</AccountId>
        <AccountType/>
      </UserInfo>
      <UserInfo>
        <DisplayName>Adam Johnson</DisplayName>
        <AccountId>5688</AccountId>
        <AccountType/>
      </UserInfo>
      <UserInfo>
        <DisplayName>Bailey Beach</DisplayName>
        <AccountId>7458</AccountId>
        <AccountType/>
      </UserInfo>
      <UserInfo>
        <DisplayName>Sophia Sun</DisplayName>
        <AccountId>6209</AccountId>
        <AccountType/>
      </UserInfo>
      <UserInfo>
        <DisplayName>Bobby Edwards</DisplayName>
        <AccountId>6055</AccountId>
        <AccountType/>
      </UserInfo>
    </SharedWithUsers>
    <_dlc_DocId xmlns="9f80a120-0761-4f00-97b5-0c8846ff4eec">7CQF5AJ6RNQN-81749426-74237</_dlc_DocId>
    <_dlc_DocIdUrl xmlns="9f80a120-0761-4f00-97b5-0c8846ff4eec">
      <Url>https://nwea.sharepoint.com/state/_layouts/15/DocIdRedir.aspx?ID=7CQF5AJ6RNQN-81749426-74237</Url>
      <Description>7CQF5AJ6RNQN-81749426-74237</Description>
    </_dlc_DocIdUrl>
    <_dlc_DocIdPersistId xmlns="9f80a120-0761-4f00-97b5-0c8846ff4eec">false</_dlc_DocIdPersistId>
    <o7f7552c2a884e5e9d7c53e7d8c5c449 xmlns="5bc9ab6a-0fc9-4c71-8461-6d4c15ef92fd">
      <Terms xmlns="http://schemas.microsoft.com/office/infopath/2007/PartnerControls"/>
    </o7f7552c2a884e5e9d7c53e7d8c5c449>
    <e680d4fb57964f37bc8d744e48a71840 xmlns="5bc9ab6a-0fc9-4c71-8461-6d4c15ef92fd">
      <Terms xmlns="http://schemas.microsoft.com/office/infopath/2007/PartnerControls"/>
    </e680d4fb57964f37bc8d744e48a71840>
    <TaxCatchAll xmlns="5ccb6422-1946-4d96-b3a9-1b4a9b28bea5" xsi:nil="true"/>
    <lcf76f155ced4ddcb4097134ff3c332f xmlns="5bc9ab6a-0fc9-4c71-8461-6d4c15ef92fd">
      <Terms xmlns="http://schemas.microsoft.com/office/infopath/2007/PartnerControls"/>
    </lcf76f155ced4ddcb4097134ff3c332f>
    <Comments xmlns="5bc9ab6a-0fc9-4c71-8461-6d4c15ef92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A623B051D77C459F8B3660B47CAE06" ma:contentTypeVersion="23" ma:contentTypeDescription="Create a new document." ma:contentTypeScope="" ma:versionID="0d5448a4128dba07eeae3c1551057199">
  <xsd:schema xmlns:xsd="http://www.w3.org/2001/XMLSchema" xmlns:xs="http://www.w3.org/2001/XMLSchema" xmlns:p="http://schemas.microsoft.com/office/2006/metadata/properties" xmlns:ns2="9f80a120-0761-4f00-97b5-0c8846ff4eec" xmlns:ns3="5bc9ab6a-0fc9-4c71-8461-6d4c15ef92fd" xmlns:ns4="5ccb6422-1946-4d96-b3a9-1b4a9b28bea5" targetNamespace="http://schemas.microsoft.com/office/2006/metadata/properties" ma:root="true" ma:fieldsID="ddfbfd22e66c32702b6be7b7394240ec" ns2:_="" ns3:_="" ns4:_="">
    <xsd:import namespace="9f80a120-0761-4f00-97b5-0c8846ff4eec"/>
    <xsd:import namespace="5bc9ab6a-0fc9-4c71-8461-6d4c15ef92fd"/>
    <xsd:import namespace="5ccb6422-1946-4d96-b3a9-1b4a9b28bea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e680d4fb57964f37bc8d744e48a71840" minOccurs="0"/>
                <xsd:element ref="ns4:TaxCatchAll" minOccurs="0"/>
                <xsd:element ref="ns3:o7f7552c2a884e5e9d7c53e7d8c5c449" minOccurs="0"/>
                <xsd:element ref="ns3:lcf76f155ced4ddcb4097134ff3c332f" minOccurs="0"/>
                <xsd:element ref="ns3:Comme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0a120-0761-4f00-97b5-0c8846ff4ee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c9ab6a-0fc9-4c71-8461-6d4c15ef92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e680d4fb57964f37bc8d744e48a71840" ma:index="25" nillable="true" ma:taxonomy="true" ma:internalName="e680d4fb57964f37bc8d744e48a71840" ma:taxonomyFieldName="State" ma:displayName="State" ma:default="" ma:fieldId="{e680d4fb-5796-4f37-bc8d-744e48a71840}" ma:sspId="b4d47a90-cf98-4397-b16c-9ac657f0cf75" ma:termSetId="5848988e-e23e-465e-b10a-b0dc86d2d7ea" ma:anchorId="3e69b85a-d526-4c3f-877a-58fdec98ba56" ma:open="false" ma:isKeyword="false">
      <xsd:complexType>
        <xsd:sequence>
          <xsd:element ref="pc:Terms" minOccurs="0" maxOccurs="1"/>
        </xsd:sequence>
      </xsd:complexType>
    </xsd:element>
    <xsd:element name="o7f7552c2a884e5e9d7c53e7d8c5c449" ma:index="28" nillable="true" ma:taxonomy="true" ma:internalName="o7f7552c2a884e5e9d7c53e7d8c5c449" ma:taxonomyFieldName="Document_x0020_Type" ma:displayName="Document Type" ma:default="" ma:fieldId="{87f7552c-2a88-4e5e-9d7c-53e7d8c5c449}" ma:taxonomyMulti="true" ma:sspId="b4d47a90-cf98-4397-b16c-9ac657f0cf75" ma:termSetId="81b20c61-705d-4df1-87fd-963e73a7b552" ma:anchorId="00000000-0000-0000-0000-000000000000" ma:open="false" ma:isKeyword="false">
      <xsd:complexType>
        <xsd:sequence>
          <xsd:element ref="pc:Terms" minOccurs="0" maxOccurs="1"/>
        </xsd:sequence>
      </xsd:complex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b4d47a90-cf98-4397-b16c-9ac657f0cf75" ma:termSetId="09814cd3-568e-fe90-9814-8d621ff8fb84" ma:anchorId="fba54fb3-c3e1-fe81-a776-ca4b69148c4d" ma:open="true" ma:isKeyword="false">
      <xsd:complexType>
        <xsd:sequence>
          <xsd:element ref="pc:Terms" minOccurs="0" maxOccurs="1"/>
        </xsd:sequence>
      </xsd:complexType>
    </xsd:element>
    <xsd:element name="Comments" ma:index="31" nillable="true" ma:displayName="Comments" ma:format="Dropdown" ma:internalName="Comments">
      <xsd:simpleType>
        <xsd:restriction base="dms:Note">
          <xsd:maxLength value="255"/>
        </xsd:restrictio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cb6422-1946-4d96-b3a9-1b4a9b28bea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6f4b7d07-5468-43ca-b1a2-40303ffa9a3f}" ma:internalName="TaxCatchAll" ma:showField="CatchAllData" ma:web="9f80a120-0761-4f00-97b5-0c8846ff4e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367764-EEDD-4716-ABCD-9C32FF0F9472}">
  <ds:schemaRefs>
    <ds:schemaRef ds:uri="5bc9ab6a-0fc9-4c71-8461-6d4c15ef92fd"/>
    <ds:schemaRef ds:uri="5ccb6422-1946-4d96-b3a9-1b4a9b28bea5"/>
    <ds:schemaRef ds:uri="9f80a120-0761-4f00-97b5-0c8846ff4e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1B8DEF-5389-455A-80E3-F9014C936AD4}">
  <ds:schemaRefs>
    <ds:schemaRef ds:uri="http://schemas.microsoft.com/sharepoint/v3/contenttype/forms"/>
  </ds:schemaRefs>
</ds:datastoreItem>
</file>

<file path=customXml/itemProps3.xml><?xml version="1.0" encoding="utf-8"?>
<ds:datastoreItem xmlns:ds="http://schemas.openxmlformats.org/officeDocument/2006/customXml" ds:itemID="{7C0EBA10-F6AF-456F-8D1C-329FFAD7AD77}">
  <ds:schemaRefs>
    <ds:schemaRef ds:uri="5bc9ab6a-0fc9-4c71-8461-6d4c15ef92fd"/>
    <ds:schemaRef ds:uri="5ccb6422-1946-4d96-b3a9-1b4a9b28bea5"/>
    <ds:schemaRef ds:uri="9f80a120-0761-4f00-97b5-0c8846ff4e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C80E07A-FC8E-4C78-9674-C3F243E8D6B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10383</Words>
  <Application>Microsoft Office PowerPoint</Application>
  <PresentationFormat>On-screen Show (4:3)</PresentationFormat>
  <Paragraphs>918</Paragraphs>
  <Slides>89</Slides>
  <Notes>89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89</vt:i4>
      </vt:variant>
    </vt:vector>
  </HeadingPairs>
  <TitlesOfParts>
    <vt:vector size="101" baseType="lpstr">
      <vt:lpstr>Arial</vt:lpstr>
      <vt:lpstr>Arial Bold</vt:lpstr>
      <vt:lpstr>Calibri</vt:lpstr>
      <vt:lpstr>Calibri Light</vt:lpstr>
      <vt:lpstr>Century Gothic</vt:lpstr>
      <vt:lpstr>Courier New</vt:lpstr>
      <vt:lpstr>Courier New,monospace</vt:lpstr>
      <vt:lpstr>Helvetica Neue</vt:lpstr>
      <vt:lpstr>HiraginoSans-W3</vt:lpstr>
      <vt:lpstr>Wingdings</vt:lpstr>
      <vt:lpstr>Office Theme</vt:lpstr>
      <vt:lpstr>Office Theme</vt:lpstr>
      <vt:lpstr>NSCAS Growth Spring 23–24 Test Administration Training</vt:lpstr>
      <vt:lpstr>Testing Time and Scheduling Recommendations </vt:lpstr>
      <vt:lpstr>NSCAS Overview </vt:lpstr>
      <vt:lpstr>Testing Time and Scheduling - Recommendations and Considerations</vt:lpstr>
      <vt:lpstr>Technology Readiness</vt:lpstr>
      <vt:lpstr>Technology Readiness </vt:lpstr>
      <vt:lpstr>Tips for Installing the Secure Browser </vt:lpstr>
      <vt:lpstr>Supported Devices</vt:lpstr>
      <vt:lpstr>Supported Devices</vt:lpstr>
      <vt:lpstr>Technology Readiness </vt:lpstr>
      <vt:lpstr>Online Readiness Checker</vt:lpstr>
      <vt:lpstr>NSCAS Growth Assessment Management  (Acacia Platform)  </vt:lpstr>
      <vt:lpstr>NSCAS Management  (Acacia)</vt:lpstr>
      <vt:lpstr>NSCAS Management  (Acacia)</vt:lpstr>
      <vt:lpstr>NSCAS Management  (Acacia)</vt:lpstr>
      <vt:lpstr>NSCAS Growth Tasks</vt:lpstr>
      <vt:lpstr>NSCAS Assessment Management  Rostering</vt:lpstr>
      <vt:lpstr>NSCAS Growth – Rostering</vt:lpstr>
      <vt:lpstr>NSCAS Growth – Rostering</vt:lpstr>
      <vt:lpstr>NSCAS Growth – Rostering</vt:lpstr>
      <vt:lpstr>NSCAS Growth – Student Groups</vt:lpstr>
      <vt:lpstr>NSCAS Assessment Management  Accessibility</vt:lpstr>
      <vt:lpstr>Accommodations</vt:lpstr>
      <vt:lpstr>Accessibility </vt:lpstr>
      <vt:lpstr>Zoom</vt:lpstr>
      <vt:lpstr>Accessibility </vt:lpstr>
      <vt:lpstr>Text to Speech (TTS) </vt:lpstr>
      <vt:lpstr>Text to Speech (TTS)</vt:lpstr>
      <vt:lpstr>Calculator as an Accommodation </vt:lpstr>
      <vt:lpstr>Accessibility - Paper</vt:lpstr>
      <vt:lpstr>Accessibility - Paper</vt:lpstr>
      <vt:lpstr>Accessibility in the  NSCAS Platform</vt:lpstr>
      <vt:lpstr>Testing Location</vt:lpstr>
      <vt:lpstr>Testing Location</vt:lpstr>
      <vt:lpstr>NSCAS Assessment Management  Not Tested Codes</vt:lpstr>
      <vt:lpstr>Not Tested Codes</vt:lpstr>
      <vt:lpstr>Not Tested Codes</vt:lpstr>
      <vt:lpstr>Adding  Accommodations + NTCs</vt:lpstr>
      <vt:lpstr>Adding  Accommodations + NTCs</vt:lpstr>
      <vt:lpstr>NSCAS Assessment Management  Preparing for and Monitoring Testing</vt:lpstr>
      <vt:lpstr>Roles for Testing Students</vt:lpstr>
      <vt:lpstr>Print Student Test Tickets</vt:lpstr>
      <vt:lpstr>Student Test Tickets</vt:lpstr>
      <vt:lpstr>Resetting Tests</vt:lpstr>
      <vt:lpstr>Operational Reports</vt:lpstr>
      <vt:lpstr>Operational Reports</vt:lpstr>
      <vt:lpstr>Student Mobility</vt:lpstr>
      <vt:lpstr>Test Security </vt:lpstr>
      <vt:lpstr>Proctor/Student  Experience</vt:lpstr>
      <vt:lpstr>Proctor / Student Experience - Login</vt:lpstr>
      <vt:lpstr>Student Experience:  Session Name &amp; Password</vt:lpstr>
      <vt:lpstr>Student Experience </vt:lpstr>
      <vt:lpstr>PowerPoint Presentation</vt:lpstr>
      <vt:lpstr>Student Experience Logout </vt:lpstr>
      <vt:lpstr>Student Experience Logout</vt:lpstr>
      <vt:lpstr>Student Experience – End of Test</vt:lpstr>
      <vt:lpstr>Testing Progress </vt:lpstr>
      <vt:lpstr>Testing Progress </vt:lpstr>
      <vt:lpstr>Testing Progress </vt:lpstr>
      <vt:lpstr>Reporting Issues</vt:lpstr>
      <vt:lpstr>Test Management </vt:lpstr>
      <vt:lpstr>NSCAS – Student Tutorials</vt:lpstr>
      <vt:lpstr>Item Type Samplers</vt:lpstr>
      <vt:lpstr>NSCAS – Item Type Samplers </vt:lpstr>
      <vt:lpstr>Data and Reporting</vt:lpstr>
      <vt:lpstr>Data and Reporting: What is available</vt:lpstr>
      <vt:lpstr>Data and Reporting: MAP Growth Reports</vt:lpstr>
      <vt:lpstr> Reports</vt:lpstr>
      <vt:lpstr>Reports:  District Level</vt:lpstr>
      <vt:lpstr>Reports:  School Level</vt:lpstr>
      <vt:lpstr> Reports:  School/Group Level</vt:lpstr>
      <vt:lpstr> Reports:  School/Group Level</vt:lpstr>
      <vt:lpstr>Reports: Student Level</vt:lpstr>
      <vt:lpstr>Reports: Growth Report</vt:lpstr>
      <vt:lpstr> Reports</vt:lpstr>
      <vt:lpstr>Summary Report</vt:lpstr>
      <vt:lpstr>Report Export</vt:lpstr>
      <vt:lpstr>Data Clean Up Activities </vt:lpstr>
      <vt:lpstr>External Programs</vt:lpstr>
      <vt:lpstr>Resident Districts</vt:lpstr>
      <vt:lpstr>External Program - School Assessment Coordinators</vt:lpstr>
      <vt:lpstr>Proctor Role</vt:lpstr>
      <vt:lpstr>Preparing for Testing</vt:lpstr>
      <vt:lpstr>Preparing for  NSCAS Assessments</vt:lpstr>
      <vt:lpstr>Suggestions for a  Smooth Testing Experience</vt:lpstr>
      <vt:lpstr>NSCAS Assessment  –  Resources </vt:lpstr>
      <vt:lpstr>NSCAS Assessment  –  Resources </vt:lpstr>
      <vt:lpstr>PowerPoint Presentation</vt:lpstr>
      <vt:lpstr>Partner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Summative Assessment  Test Administration Workshop</dc:title>
  <dc:creator>Alex Luisi</dc:creator>
  <cp:lastModifiedBy>Karen Davies</cp:lastModifiedBy>
  <cp:revision>124</cp:revision>
  <cp:lastPrinted>2021-10-11T20:02:57Z</cp:lastPrinted>
  <dcterms:modified xsi:type="dcterms:W3CDTF">2024-02-08T21:29:24Z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0x01010076A623B051D77C459F8B3660B47CAE06</vt:lpwstr>
  </property>
  <property fmtid="{D5CDD505-2E9C-101B-9397-08002B2CF9AE}" pid="3" name="_dlc_DocIdItemGuid">
    <vt:lpwstr>73ff3233-7f22-4200-88e0-f28722dc2a2e</vt:lpwstr>
  </property>
  <property fmtid="{D5CDD505-2E9C-101B-9397-08002B2CF9AE}" pid="4" name="AuthorIds_UIVersion_44032">
    <vt:lpwstr>215,2567</vt:lpwstr>
  </property>
  <property fmtid="{D5CDD505-2E9C-101B-9397-08002B2CF9AE}" pid="5" name="Order">
    <vt:r8>3964300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ArticulateGUID">
    <vt:lpwstr>4589F405-3E24-4FF1-925F-253DDFEBFF68</vt:lpwstr>
  </property>
  <property fmtid="{D5CDD505-2E9C-101B-9397-08002B2CF9AE}" pid="11" name="ArticulatePath">
    <vt:lpwstr>https://nwea.sharepoint.com/state/State Program Management Library/Nebraska/PARTNER COMMUNICATIONS &amp; TRAININGS/District Trainings/Oct 2021 Winter Pilot Training/NDE and NWEA NSCAS Growth Winter Pilot</vt:lpwstr>
  </property>
  <property fmtid="{D5CDD505-2E9C-101B-9397-08002B2CF9AE}" pid="12" name="State">
    <vt:lpwstr/>
  </property>
  <property fmtid="{D5CDD505-2E9C-101B-9397-08002B2CF9AE}" pid="13" name="Document Type">
    <vt:lpwstr/>
  </property>
  <property fmtid="{D5CDD505-2E9C-101B-9397-08002B2CF9AE}" pid="14" name="MediaServiceImageTags">
    <vt:lpwstr/>
  </property>
</Properties>
</file>